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5" r:id="rId2"/>
  </p:sldMasterIdLst>
  <p:notesMasterIdLst>
    <p:notesMasterId r:id="rId72"/>
  </p:notesMasterIdLst>
  <p:sldIdLst>
    <p:sldId id="259" r:id="rId3"/>
    <p:sldId id="310" r:id="rId4"/>
    <p:sldId id="266" r:id="rId5"/>
    <p:sldId id="267" r:id="rId6"/>
    <p:sldId id="268" r:id="rId7"/>
    <p:sldId id="269" r:id="rId8"/>
    <p:sldId id="353" r:id="rId9"/>
    <p:sldId id="354" r:id="rId10"/>
    <p:sldId id="270" r:id="rId11"/>
    <p:sldId id="271" r:id="rId12"/>
    <p:sldId id="349" r:id="rId13"/>
    <p:sldId id="350" r:id="rId14"/>
    <p:sldId id="347" r:id="rId15"/>
    <p:sldId id="344" r:id="rId16"/>
    <p:sldId id="274" r:id="rId17"/>
    <p:sldId id="287" r:id="rId18"/>
    <p:sldId id="276" r:id="rId19"/>
    <p:sldId id="278" r:id="rId20"/>
    <p:sldId id="277" r:id="rId21"/>
    <p:sldId id="333" r:id="rId22"/>
    <p:sldId id="334" r:id="rId23"/>
    <p:sldId id="336" r:id="rId24"/>
    <p:sldId id="282" r:id="rId25"/>
    <p:sldId id="284" r:id="rId26"/>
    <p:sldId id="285" r:id="rId27"/>
    <p:sldId id="308" r:id="rId28"/>
    <p:sldId id="314" r:id="rId29"/>
    <p:sldId id="283" r:id="rId30"/>
    <p:sldId id="289" r:id="rId31"/>
    <p:sldId id="291" r:id="rId32"/>
    <p:sldId id="292" r:id="rId33"/>
    <p:sldId id="293" r:id="rId34"/>
    <p:sldId id="288" r:id="rId35"/>
    <p:sldId id="294" r:id="rId36"/>
    <p:sldId id="295" r:id="rId37"/>
    <p:sldId id="297" r:id="rId38"/>
    <p:sldId id="329" r:id="rId39"/>
    <p:sldId id="324" r:id="rId40"/>
    <p:sldId id="299" r:id="rId41"/>
    <p:sldId id="302" r:id="rId42"/>
    <p:sldId id="300" r:id="rId43"/>
    <p:sldId id="301" r:id="rId44"/>
    <p:sldId id="298" r:id="rId45"/>
    <p:sldId id="325" r:id="rId46"/>
    <p:sldId id="303" r:id="rId47"/>
    <p:sldId id="320" r:id="rId48"/>
    <p:sldId id="326" r:id="rId49"/>
    <p:sldId id="321" r:id="rId50"/>
    <p:sldId id="322" r:id="rId51"/>
    <p:sldId id="323" r:id="rId52"/>
    <p:sldId id="346" r:id="rId53"/>
    <p:sldId id="351" r:id="rId54"/>
    <p:sldId id="304" r:id="rId55"/>
    <p:sldId id="328" r:id="rId56"/>
    <p:sldId id="337" r:id="rId57"/>
    <p:sldId id="338" r:id="rId58"/>
    <p:sldId id="339" r:id="rId59"/>
    <p:sldId id="340" r:id="rId60"/>
    <p:sldId id="341" r:id="rId61"/>
    <p:sldId id="342" r:id="rId62"/>
    <p:sldId id="345" r:id="rId63"/>
    <p:sldId id="343" r:id="rId64"/>
    <p:sldId id="286" r:id="rId65"/>
    <p:sldId id="305" r:id="rId66"/>
    <p:sldId id="311" r:id="rId67"/>
    <p:sldId id="306" r:id="rId68"/>
    <p:sldId id="307" r:id="rId69"/>
    <p:sldId id="312" r:id="rId70"/>
    <p:sldId id="313" r:id="rId71"/>
  </p:sldIdLst>
  <p:sldSz cx="10688638" cy="7562850"/>
  <p:notesSz cx="6858000" cy="9144000"/>
  <p:defaultTextStyle>
    <a:defPPr>
      <a:defRPr lang="sv-SE"/>
    </a:defPPr>
    <a:lvl1pPr algn="l" defTabSz="49688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1pPr>
    <a:lvl2pPr marL="496888" indent="-39688" algn="l" defTabSz="49688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2pPr>
    <a:lvl3pPr marL="995363" indent="-80963" algn="l" defTabSz="49688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3pPr>
    <a:lvl4pPr marL="1492250" indent="-120650" algn="l" defTabSz="49688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4pPr>
    <a:lvl5pPr marL="1990725" indent="-161925" algn="l" defTabSz="49688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-52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736">
          <p15:clr>
            <a:srgbClr val="A4A3A4"/>
          </p15:clr>
        </p15:guide>
        <p15:guide id="2" orient="horz" pos="567">
          <p15:clr>
            <a:srgbClr val="A4A3A4"/>
          </p15:clr>
        </p15:guide>
        <p15:guide id="3" pos="3366">
          <p15:clr>
            <a:srgbClr val="A4A3A4"/>
          </p15:clr>
        </p15:guide>
        <p15:guide id="4" pos="4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819CAD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0" autoAdjust="0"/>
    <p:restoredTop sz="89744" autoAdjust="0"/>
  </p:normalViewPr>
  <p:slideViewPr>
    <p:cSldViewPr snapToGrid="0" snapToObjects="1">
      <p:cViewPr varScale="1">
        <p:scale>
          <a:sx n="85" d="100"/>
          <a:sy n="85" d="100"/>
        </p:scale>
        <p:origin x="114" y="90"/>
      </p:cViewPr>
      <p:guideLst>
        <p:guide orient="horz" pos="736"/>
        <p:guide orient="horz" pos="567"/>
        <p:guide pos="3366"/>
        <p:guide pos="473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07501-926E-3B44-AB7B-1BED65E3F37F}" type="datetimeFigureOut">
              <a:rPr lang="sv-SE"/>
              <a:pPr/>
              <a:t>2016-11-23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D67DF-18B3-134A-A5C0-6ABD9BC1C04C}" type="slidenum">
              <a:rPr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7372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Gill Sans for Saab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Gill Sans for Saab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Gill Sans for Saab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Gill Sans for Saab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Gill Sans for Saab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sz="36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/>
              <a:pPr/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(50 nyköping) </a:t>
            </a:r>
          </a:p>
          <a:p>
            <a:r>
              <a:rPr lang="sv-SE" dirty="0"/>
              <a:t>(60 trollhättan)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24</a:t>
            </a:fld>
            <a:endParaRPr lang="sv-S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25</a:t>
            </a:fld>
            <a:endParaRPr lang="sv-S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Kolla att de är klickbara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9431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29</a:t>
            </a:fld>
            <a:endParaRPr lang="sv-S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31</a:t>
            </a:fld>
            <a:endParaRPr lang="sv-S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33</a:t>
            </a:fld>
            <a:endParaRPr lang="sv-S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34</a:t>
            </a:fld>
            <a:endParaRPr lang="sv-S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>
              <a:solidFill>
                <a:srgbClr val="819CAD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35</a:t>
            </a:fld>
            <a:endParaRPr lang="sv-S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37</a:t>
            </a:fld>
            <a:endParaRPr lang="sv-S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38</a:t>
            </a:fld>
            <a:endParaRPr lang="sv-S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41</a:t>
            </a:fld>
            <a:endParaRPr lang="sv-S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42</a:t>
            </a:fld>
            <a:endParaRPr lang="sv-S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43</a:t>
            </a:fld>
            <a:endParaRPr lang="sv-S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44</a:t>
            </a:fld>
            <a:endParaRPr lang="sv-S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45</a:t>
            </a:fld>
            <a:endParaRPr lang="sv-S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Kolla i webbutv att det blir rättt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46</a:t>
            </a:fld>
            <a:endParaRPr lang="sv-S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47</a:t>
            </a:fld>
            <a:endParaRPr lang="sv-S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48</a:t>
            </a:fld>
            <a:endParaRPr lang="sv-S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49</a:t>
            </a:fld>
            <a:endParaRPr lang="sv-S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50</a:t>
            </a:fld>
            <a:endParaRPr lang="sv-S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 smtClean="0"/>
              <a:pPr/>
              <a:t>53</a:t>
            </a:fld>
            <a:endParaRPr lang="sv-S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54</a:t>
            </a:fld>
            <a:endParaRPr lang="sv-S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55</a:t>
            </a:fld>
            <a:endParaRPr lang="sv-S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56</a:t>
            </a:fld>
            <a:endParaRPr lang="sv-S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57</a:t>
            </a:fld>
            <a:endParaRPr lang="sv-S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58</a:t>
            </a:fld>
            <a:endParaRPr lang="sv-S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59</a:t>
            </a:fld>
            <a:endParaRPr lang="sv-SE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60</a:t>
            </a:fld>
            <a:endParaRPr lang="sv-SE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61</a:t>
            </a:fld>
            <a:endParaRPr lang="sv-SE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62</a:t>
            </a:fld>
            <a:endParaRPr lang="sv-SE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D67DF-18B3-134A-A5C0-6ABD9BC1C04C}" type="slidenum">
              <a:rPr lang="sv-SE"/>
              <a:pPr/>
              <a:t>68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-12700" y="5041900"/>
            <a:ext cx="10701338" cy="2520950"/>
          </a:xfrm>
          <a:prstGeom prst="rect">
            <a:avLst/>
          </a:prstGeom>
          <a:gradFill flip="none" rotWithShape="1">
            <a:gsLst>
              <a:gs pos="0">
                <a:srgbClr val="819CAD"/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anchor="ctr"/>
          <a:lstStyle/>
          <a:p>
            <a:pPr algn="ctr" defTabSz="497754">
              <a:defRPr/>
            </a:pPr>
            <a:endParaRPr lang="sv-SE">
              <a:latin typeface="Gill Sans for Saab"/>
            </a:endParaRPr>
          </a:p>
        </p:txBody>
      </p:sp>
      <p:pic>
        <p:nvPicPr>
          <p:cNvPr id="6" name="Bildobjekt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229725" y="6796088"/>
            <a:ext cx="119380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 userDrawn="1"/>
        </p:nvSpPr>
        <p:spPr>
          <a:xfrm>
            <a:off x="534988" y="6796088"/>
            <a:ext cx="2557462" cy="377825"/>
          </a:xfrm>
          <a:prstGeom prst="rect">
            <a:avLst/>
          </a:prstGeom>
          <a:noFill/>
        </p:spPr>
        <p:txBody>
          <a:bodyPr lIns="99551" tIns="49775" rIns="99551" bIns="49775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sv-SE">
              <a:solidFill>
                <a:schemeClr val="bg1"/>
              </a:solidFill>
              <a:latin typeface="Gill Sans for Saab"/>
            </a:endParaRPr>
          </a:p>
        </p:txBody>
      </p:sp>
      <p:sp>
        <p:nvSpPr>
          <p:cNvPr id="4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39128" y="1041643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>
            <a:lvl1pPr>
              <a:lnSpc>
                <a:spcPts val="3800"/>
              </a:lnSpc>
              <a:defRPr>
                <a:latin typeface="Gill Sans for Saab"/>
              </a:defRPr>
            </a:lvl1pPr>
          </a:lstStyle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648264" y="2543710"/>
            <a:ext cx="4809887" cy="3783175"/>
          </a:xfrm>
          <a:prstGeom prst="rect">
            <a:avLst/>
          </a:prstGeom>
        </p:spPr>
        <p:txBody>
          <a:bodyPr vert="horz" lIns="99551" tIns="49775" rIns="99551" bIns="49775"/>
          <a:lstStyle>
            <a:lvl1pPr marL="0" indent="0">
              <a:defRPr sz="1700">
                <a:latin typeface="Gill Sans for Saab"/>
                <a:cs typeface="Gill Sans for Saab"/>
              </a:defRPr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-12700" y="5041900"/>
            <a:ext cx="10701338" cy="2520950"/>
          </a:xfrm>
          <a:prstGeom prst="rect">
            <a:avLst/>
          </a:prstGeom>
          <a:gradFill flip="none" rotWithShape="1">
            <a:gsLst>
              <a:gs pos="0">
                <a:srgbClr val="819CAD"/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anchor="ctr"/>
          <a:lstStyle/>
          <a:p>
            <a:pPr algn="ctr" defTabSz="497754">
              <a:defRPr/>
            </a:pPr>
            <a:endParaRPr lang="sv-SE">
              <a:latin typeface="Gill Sans for Saab"/>
            </a:endParaRPr>
          </a:p>
        </p:txBody>
      </p:sp>
      <p:pic>
        <p:nvPicPr>
          <p:cNvPr id="5" name="Bildobjekt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229725" y="6796088"/>
            <a:ext cx="119380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ruta 5"/>
          <p:cNvSpPr txBox="1"/>
          <p:nvPr userDrawn="1"/>
        </p:nvSpPr>
        <p:spPr>
          <a:xfrm>
            <a:off x="534988" y="6796088"/>
            <a:ext cx="2557462" cy="377825"/>
          </a:xfrm>
          <a:prstGeom prst="rect">
            <a:avLst/>
          </a:prstGeom>
          <a:noFill/>
        </p:spPr>
        <p:txBody>
          <a:bodyPr lIns="99551" tIns="49775" rIns="99551" bIns="49775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sv-SE">
              <a:solidFill>
                <a:schemeClr val="bg1"/>
              </a:solidFill>
              <a:latin typeface="Gill Sans for Saab"/>
            </a:endParaRPr>
          </a:p>
        </p:txBody>
      </p:sp>
      <p:sp>
        <p:nvSpPr>
          <p:cNvPr id="4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-11990" y="2641239"/>
            <a:ext cx="10700629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ts val="3800"/>
              </a:lnSpc>
              <a:defRPr sz="5400">
                <a:latin typeface="Gill Sans for Saab"/>
              </a:defRPr>
            </a:lvl1pPr>
          </a:lstStyle>
          <a:p>
            <a:pPr lvl="0"/>
            <a:r>
              <a:rPr lang="sv-SE"/>
              <a:t>Klicka här för att ändra format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-12700" y="5041900"/>
            <a:ext cx="10701338" cy="2520950"/>
          </a:xfrm>
          <a:prstGeom prst="rect">
            <a:avLst/>
          </a:prstGeom>
          <a:gradFill flip="none" rotWithShape="1">
            <a:gsLst>
              <a:gs pos="0">
                <a:srgbClr val="819CAD"/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9551" tIns="49775" rIns="99551" bIns="49775" anchor="ctr"/>
          <a:lstStyle/>
          <a:p>
            <a:pPr algn="ctr" defTabSz="497754">
              <a:defRPr/>
            </a:pPr>
            <a:endParaRPr lang="sv-SE">
              <a:latin typeface="Gill Sans for Saab"/>
            </a:endParaRPr>
          </a:p>
        </p:txBody>
      </p:sp>
      <p:pic>
        <p:nvPicPr>
          <p:cNvPr id="7" name="Bildobjekt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039225" y="6753225"/>
            <a:ext cx="11938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ruta 7"/>
          <p:cNvSpPr txBox="1"/>
          <p:nvPr userDrawn="1"/>
        </p:nvSpPr>
        <p:spPr>
          <a:xfrm>
            <a:off x="534988" y="6850063"/>
            <a:ext cx="2557462" cy="377825"/>
          </a:xfrm>
          <a:prstGeom prst="rect">
            <a:avLst/>
          </a:prstGeom>
          <a:noFill/>
        </p:spPr>
        <p:txBody>
          <a:bodyPr lIns="99551" tIns="49775" rIns="99551" bIns="49775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sv-SE">
              <a:solidFill>
                <a:schemeClr val="bg1"/>
              </a:solidFill>
              <a:latin typeface="Gill Sans for Saab"/>
            </a:endParaRPr>
          </a:p>
        </p:txBody>
      </p:sp>
      <p:sp>
        <p:nvSpPr>
          <p:cNvPr id="4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-11990" y="2641239"/>
            <a:ext cx="10700629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ts val="3800"/>
              </a:lnSpc>
              <a:defRPr sz="5400">
                <a:latin typeface="Gill Sans for Saab"/>
              </a:defRPr>
            </a:lvl1pPr>
          </a:lstStyle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6" name="Platshållare för text 8"/>
          <p:cNvSpPr>
            <a:spLocks noGrp="1"/>
          </p:cNvSpPr>
          <p:nvPr>
            <p:ph type="body" sz="quarter" idx="10"/>
          </p:nvPr>
        </p:nvSpPr>
        <p:spPr>
          <a:xfrm>
            <a:off x="534432" y="6809480"/>
            <a:ext cx="2768083" cy="418407"/>
          </a:xfrm>
          <a:prstGeom prst="rect">
            <a:avLst/>
          </a:prstGeom>
        </p:spPr>
        <p:txBody>
          <a:bodyPr vert="horz" lIns="99551" tIns="49775" rIns="99551" bIns="49775"/>
          <a:lstStyle>
            <a:lvl1pPr>
              <a:defRPr sz="1500">
                <a:solidFill>
                  <a:schemeClr val="bg1"/>
                </a:solidFill>
                <a:latin typeface="Gill Sans for Saab"/>
                <a:cs typeface="Gill Sans for Saab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32360" y="-186274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>
            <a:lvl1pPr>
              <a:lnSpc>
                <a:spcPts val="3800"/>
              </a:lnSpc>
              <a:defRPr>
                <a:latin typeface="Gill Sans for Saab"/>
              </a:defRPr>
            </a:lvl1pPr>
          </a:lstStyle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4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641496" y="1315793"/>
            <a:ext cx="4809887" cy="3783175"/>
          </a:xfrm>
          <a:prstGeom prst="rect">
            <a:avLst/>
          </a:prstGeom>
        </p:spPr>
        <p:txBody>
          <a:bodyPr vert="horz" lIns="99551" tIns="49775" rIns="99551" bIns="49775"/>
          <a:lstStyle>
            <a:lvl1pPr marL="0" indent="0">
              <a:defRPr sz="1600">
                <a:latin typeface="Gill Sans for Saab"/>
                <a:cs typeface="Gill Sans for Saab"/>
              </a:defRPr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8"/>
          <p:cNvSpPr txBox="1">
            <a:spLocks/>
          </p:cNvSpPr>
          <p:nvPr userDrawn="1"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5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500" cap="all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Inledning</a:t>
            </a:r>
            <a:r>
              <a:rPr lang="sv-SE" sz="15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│ Bakgrund</a:t>
            </a:r>
          </a:p>
        </p:txBody>
      </p:sp>
      <p:sp>
        <p:nvSpPr>
          <p:cNvPr id="3" name="Platshållare för text 8"/>
          <p:cNvSpPr txBox="1">
            <a:spLocks/>
          </p:cNvSpPr>
          <p:nvPr userDrawn="1"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r>
              <a:rPr lang="sv-SE" sz="15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22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0" r:id="rId4"/>
    <p:sldLayoutId id="2147483711" r:id="rId5"/>
  </p:sldLayoutIdLst>
  <p:txStyles>
    <p:titleStyle>
      <a:lvl1pPr algn="l" defTabSz="496888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7F7F7F"/>
          </a:solidFill>
          <a:latin typeface="Gill Sans for Saab" charset="0"/>
          <a:ea typeface="ヒラギノ角ゴ Pro W3" charset="-128"/>
          <a:cs typeface="ヒラギノ角ゴ Pro W3" charset="-128"/>
        </a:defRPr>
      </a:lvl1pPr>
      <a:lvl2pPr algn="l" defTabSz="496888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Gill Sans for Saab" charset="0"/>
          <a:ea typeface="ヒラギノ角ゴ Pro W3" charset="-128"/>
          <a:cs typeface="ヒラギノ角ゴ Pro W3" charset="-128"/>
        </a:defRPr>
      </a:lvl2pPr>
      <a:lvl3pPr algn="l" defTabSz="496888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Gill Sans for Saab" charset="0"/>
          <a:ea typeface="ヒラギノ角ゴ Pro W3" charset="-128"/>
          <a:cs typeface="ヒラギノ角ゴ Pro W3" charset="-128"/>
        </a:defRPr>
      </a:lvl3pPr>
      <a:lvl4pPr algn="l" defTabSz="496888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Gill Sans for Saab" charset="0"/>
          <a:ea typeface="ヒラギノ角ゴ Pro W3" charset="-128"/>
          <a:cs typeface="ヒラギノ角ゴ Pro W3" charset="-128"/>
        </a:defRPr>
      </a:lvl4pPr>
      <a:lvl5pPr algn="l" defTabSz="496888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Gill Sans for Saab" charset="0"/>
          <a:ea typeface="ヒラギノ角ゴ Pro W3" charset="-128"/>
          <a:cs typeface="ヒラギノ角ゴ Pro W3" charset="-128"/>
        </a:defRPr>
      </a:lvl5pPr>
      <a:lvl6pPr marL="497754" algn="ctr" defTabSz="49775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95507" algn="ctr" defTabSz="49775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493261" algn="ctr" defTabSz="49775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991015" algn="ctr" defTabSz="49775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charset="-52"/>
        <a:defRPr sz="1900" kern="1200">
          <a:solidFill>
            <a:schemeClr val="tx1"/>
          </a:solidFill>
          <a:latin typeface="Gill Sans for Saab" charset="0"/>
          <a:ea typeface="ヒラギノ角ゴ Pro W3" charset="-128"/>
          <a:cs typeface="Gill Sans for Saab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charset="-52"/>
        <a:defRPr sz="1700" kern="1200">
          <a:solidFill>
            <a:schemeClr val="tx1"/>
          </a:solidFill>
          <a:latin typeface="Gill Sans for Saab" charset="0"/>
          <a:ea typeface="ヒラギノ角ゴ Pro W3" charset="-128"/>
          <a:cs typeface="Gill Sans for Saab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-52"/>
        <a:defRPr sz="1700" kern="1200">
          <a:solidFill>
            <a:schemeClr val="tx1"/>
          </a:solidFill>
          <a:latin typeface="Gill Sans for Saab" charset="0"/>
          <a:ea typeface="ヒラギノ角ゴ Pro W3" charset="-128"/>
          <a:cs typeface="Gill Sans for Saab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-52"/>
        <a:defRPr sz="1700" kern="1200">
          <a:solidFill>
            <a:schemeClr val="tx1"/>
          </a:solidFill>
          <a:latin typeface="Gill Sans for Saab" charset="0"/>
          <a:ea typeface="ヒラギノ角ゴ Pro W3" charset="-128"/>
          <a:cs typeface="Gill Sans for Saab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-52"/>
        <a:defRPr sz="1700" kern="1200">
          <a:solidFill>
            <a:schemeClr val="tx1"/>
          </a:solidFill>
          <a:latin typeface="Gill Sans for Saab" charset="0"/>
          <a:ea typeface="ヒラギノ角ゴ Pro W3" charset="-128"/>
          <a:cs typeface="Gill Sans for Saab"/>
        </a:defRPr>
      </a:lvl5pPr>
      <a:lvl6pPr marL="2737645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3.jpeg"/><Relationship Id="rId7" Type="http://schemas.openxmlformats.org/officeDocument/2006/relationships/slide" Target="slide16.xml"/><Relationship Id="rId12" Type="http://schemas.openxmlformats.org/officeDocument/2006/relationships/slide" Target="slide4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11" Type="http://schemas.openxmlformats.org/officeDocument/2006/relationships/slide" Target="slide39.xml"/><Relationship Id="rId5" Type="http://schemas.openxmlformats.org/officeDocument/2006/relationships/image" Target="../media/image1.png"/><Relationship Id="rId10" Type="http://schemas.openxmlformats.org/officeDocument/2006/relationships/slide" Target="slide35.xml"/><Relationship Id="rId4" Type="http://schemas.openxmlformats.org/officeDocument/2006/relationships/slide" Target="slide3.xml"/><Relationship Id="rId9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57.xml"/><Relationship Id="rId13" Type="http://schemas.openxmlformats.org/officeDocument/2006/relationships/slide" Target="slide61.xml"/><Relationship Id="rId3" Type="http://schemas.openxmlformats.org/officeDocument/2006/relationships/image" Target="../media/image19.jpeg"/><Relationship Id="rId7" Type="http://schemas.openxmlformats.org/officeDocument/2006/relationships/slide" Target="slide56.xml"/><Relationship Id="rId12" Type="http://schemas.openxmlformats.org/officeDocument/2006/relationships/slide" Target="slide6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55.xml"/><Relationship Id="rId11" Type="http://schemas.openxmlformats.org/officeDocument/2006/relationships/slide" Target="slide60.xml"/><Relationship Id="rId5" Type="http://schemas.openxmlformats.org/officeDocument/2006/relationships/slide" Target="slide54.xml"/><Relationship Id="rId10" Type="http://schemas.openxmlformats.org/officeDocument/2006/relationships/slide" Target="slide59.xml"/><Relationship Id="rId4" Type="http://schemas.openxmlformats.org/officeDocument/2006/relationships/image" Target="../media/image1.png"/><Relationship Id="rId9" Type="http://schemas.openxmlformats.org/officeDocument/2006/relationships/slide" Target="slide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emf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emf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emf"/><Relationship Id="rId5" Type="http://schemas.openxmlformats.org/officeDocument/2006/relationships/image" Target="../media/image1.pn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emf"/><Relationship Id="rId5" Type="http://schemas.openxmlformats.org/officeDocument/2006/relationships/image" Target="../media/image1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8.jpeg"/><Relationship Id="rId7" Type="http://schemas.openxmlformats.org/officeDocument/2006/relationships/slide" Target="slide6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5.xml"/><Relationship Id="rId5" Type="http://schemas.openxmlformats.org/officeDocument/2006/relationships/slide" Target="slide64.xml"/><Relationship Id="rId4" Type="http://schemas.openxmlformats.org/officeDocument/2006/relationships/slide" Target="slide6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69.xml"/><Relationship Id="rId5" Type="http://schemas.openxmlformats.org/officeDocument/2006/relationships/slide" Target="slide68.xml"/><Relationship Id="rId4" Type="http://schemas.openxmlformats.org/officeDocument/2006/relationships/slide" Target="slide6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7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slide" Target="slide65.xml"/><Relationship Id="rId5" Type="http://schemas.openxmlformats.org/officeDocument/2006/relationships/slide" Target="slide67.xml"/><Relationship Id="rId4" Type="http://schemas.openxmlformats.org/officeDocument/2006/relationships/slide" Target="slide6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37" y="-31750"/>
            <a:ext cx="10798986" cy="763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ruta 6"/>
          <p:cNvSpPr txBox="1">
            <a:spLocks noChangeArrowheads="1"/>
          </p:cNvSpPr>
          <p:nvPr/>
        </p:nvSpPr>
        <p:spPr bwMode="auto">
          <a:xfrm>
            <a:off x="731838" y="5163820"/>
            <a:ext cx="9088437" cy="1639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  <a:spAutoFit/>
          </a:bodyPr>
          <a:lstStyle/>
          <a:p>
            <a:pPr algn="ctr"/>
            <a:r>
              <a:rPr lang="sv-SE" sz="2800" b="1" spc="-1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Välkommen till</a:t>
            </a:r>
            <a:br>
              <a:rPr lang="sv-SE" sz="2800" spc="-1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</a:br>
            <a:r>
              <a:rPr lang="sv-SE" sz="2800" spc="-100" dirty="0" err="1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2800" spc="-1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 AB och Saab Academy</a:t>
            </a:r>
          </a:p>
          <a:p>
            <a:pPr algn="ctr"/>
            <a:endParaRPr lang="sv-SE" sz="2800" spc="-1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  <a:p>
            <a:pPr algn="ctr"/>
            <a:r>
              <a:rPr lang="sv-SE" sz="1600" spc="-1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Uppdaterad November 2016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TON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" y="-5303"/>
            <a:ext cx="10800334" cy="7632065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1142807" y="1603527"/>
            <a:ext cx="12985334" cy="864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500"/>
              </a:lnSpc>
            </a:pPr>
            <a:r>
              <a:rPr lang="sv-SE" sz="7200" kern="300" spc="-90" dirty="0">
                <a:solidFill>
                  <a:srgbClr val="7F7F7F"/>
                </a:solidFill>
                <a:latin typeface="Gill Sans for Saab"/>
                <a:cs typeface="Gill Sans for Saab"/>
              </a:rPr>
              <a:t>Innehåll</a:t>
            </a:r>
          </a:p>
        </p:txBody>
      </p:sp>
      <p:sp>
        <p:nvSpPr>
          <p:cNvPr id="16" name="Rektangel 15"/>
          <p:cNvSpPr/>
          <p:nvPr/>
        </p:nvSpPr>
        <p:spPr>
          <a:xfrm>
            <a:off x="5343524" y="1514626"/>
            <a:ext cx="4725335" cy="5059847"/>
          </a:xfrm>
          <a:prstGeom prst="rect">
            <a:avLst/>
          </a:prstGeom>
        </p:spPr>
        <p:txBody>
          <a:bodyPr wrap="square" numCol="1" spcCol="180000">
            <a:spAutoFit/>
          </a:bodyPr>
          <a:lstStyle/>
          <a:p>
            <a:pPr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Inledning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 │ 3</a:t>
            </a:r>
            <a:br>
              <a:rPr lang="sv-SE" sz="1600" spc="100" dirty="0">
                <a:latin typeface="Gill Sans for Saab"/>
                <a:ea typeface="Gill Sans for Saab"/>
                <a:cs typeface="Gill Sans for Saab"/>
              </a:rPr>
            </a:br>
            <a:endParaRPr lang="sv-SE" sz="11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  <a:p>
            <a:pPr lvl="0"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cap="all" spc="100" dirty="0" err="1"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│ 6</a:t>
            </a:r>
            <a:br>
              <a:rPr lang="sv-SE" sz="1600" spc="100" dirty="0">
                <a:solidFill>
                  <a:prstClr val="black"/>
                </a:solidFill>
                <a:latin typeface="Gill Sans for Saab"/>
                <a:ea typeface="Gill Sans for Saab"/>
                <a:cs typeface="Gill Sans for Saab"/>
              </a:rPr>
            </a:br>
            <a:endParaRPr lang="sv-SE" sz="11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  <a:p>
            <a:pPr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Vårt arv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 │ 16</a:t>
            </a:r>
            <a:br>
              <a:rPr lang="sv-SE" sz="1600" spc="100" dirty="0">
                <a:latin typeface="Gill Sans for Saab"/>
                <a:ea typeface="Gill Sans for Saab"/>
                <a:cs typeface="Gill Sans for Saab"/>
              </a:rPr>
            </a:br>
            <a:endParaRPr lang="sv-SE" sz="1600" spc="100" dirty="0">
              <a:latin typeface="Gill Sans for Saab"/>
              <a:ea typeface="Gill Sans for Saab"/>
              <a:cs typeface="Gill Sans for Saab"/>
            </a:endParaRPr>
          </a:p>
          <a:p>
            <a:pPr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DAGENS </a:t>
            </a:r>
            <a:r>
              <a:rPr lang="sv-SE" sz="1600" cap="all" spc="100" dirty="0" err="1">
                <a:latin typeface="Gill Sans for Saab"/>
                <a:ea typeface="Gill Sans for Saab"/>
                <a:cs typeface="Gill Sans for Saab"/>
              </a:rPr>
              <a:t>SAAb</a:t>
            </a: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-bilar 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│ 23</a:t>
            </a:r>
            <a:br>
              <a:rPr lang="sv-SE" sz="1600" spc="100" dirty="0">
                <a:latin typeface="Gill Sans for Saab"/>
                <a:ea typeface="Gill Sans for Saab"/>
                <a:cs typeface="Gill Sans for Saab"/>
              </a:rPr>
            </a:br>
            <a:endParaRPr lang="sv-SE" sz="1600" spc="100" dirty="0">
              <a:latin typeface="Gill Sans for Saab"/>
              <a:ea typeface="Gill Sans for Saab"/>
              <a:cs typeface="Gill Sans for Saab"/>
            </a:endParaRPr>
          </a:p>
          <a:p>
            <a:pPr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 │ 28</a:t>
            </a:r>
            <a:br>
              <a:rPr lang="sv-SE" sz="1600" spc="100" dirty="0">
                <a:latin typeface="Gill Sans for Saab"/>
                <a:ea typeface="Gill Sans for Saab"/>
                <a:cs typeface="Gill Sans for Saab"/>
              </a:rPr>
            </a:br>
            <a:endParaRPr lang="sv-SE" sz="1600" spc="100" dirty="0">
              <a:latin typeface="Gill Sans for Saab"/>
              <a:ea typeface="Gill Sans for Saab"/>
              <a:cs typeface="Gill Sans for Saab"/>
            </a:endParaRPr>
          </a:p>
          <a:p>
            <a:pPr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Saab-ägaren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 │ 35</a:t>
            </a:r>
            <a:br>
              <a:rPr lang="sv-SE" sz="2400" spc="100" dirty="0">
                <a:latin typeface="Gill Sans for Saab"/>
                <a:ea typeface="Gill Sans for Saab"/>
                <a:cs typeface="Gill Sans for Saab"/>
              </a:rPr>
            </a:br>
            <a:endParaRPr lang="sv-SE" sz="1600" spc="100" dirty="0">
              <a:latin typeface="Gill Sans for Saab"/>
              <a:ea typeface="Gill Sans for Saab"/>
              <a:cs typeface="Gill Sans for Saab"/>
            </a:endParaRPr>
          </a:p>
          <a:p>
            <a:pPr eaLnBrk="0" hangingPunct="0">
              <a:spcBef>
                <a:spcPct val="20000"/>
              </a:spcBef>
            </a:pP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originalreservdelar &amp; service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 │ 39</a:t>
            </a:r>
          </a:p>
          <a:p>
            <a:pPr eaLnBrk="0" hangingPunct="0">
              <a:spcBef>
                <a:spcPct val="20000"/>
              </a:spcBef>
            </a:pPr>
            <a:endParaRPr lang="sv-SE" sz="1600" cap="all" spc="100" dirty="0">
              <a:latin typeface="Gill Sans for Saab"/>
              <a:ea typeface="Gill Sans for Saab"/>
              <a:cs typeface="Gill Sans for Saab"/>
            </a:endParaRPr>
          </a:p>
          <a:p>
            <a:pPr eaLnBrk="0" hangingPunct="0">
              <a:spcBef>
                <a:spcPct val="20000"/>
              </a:spcBef>
            </a:pPr>
            <a:r>
              <a:rPr lang="sv-SE" sz="1600" cap="all" spc="100" dirty="0" err="1"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600" cap="all" spc="100" dirty="0">
                <a:latin typeface="Gill Sans for Saab"/>
                <a:ea typeface="Gill Sans for Saab"/>
                <a:cs typeface="Gill Sans for Saab"/>
              </a:rPr>
              <a:t> Support </a:t>
            </a:r>
            <a:r>
              <a:rPr lang="sv-SE" sz="1600" spc="100" dirty="0">
                <a:latin typeface="Gill Sans for Saab"/>
                <a:ea typeface="Gill Sans for Saab"/>
                <a:cs typeface="Gill Sans for Saab"/>
              </a:rPr>
              <a:t>│ 44</a:t>
            </a:r>
          </a:p>
          <a:p>
            <a:pPr eaLnBrk="0" hangingPunct="0">
              <a:spcBef>
                <a:spcPct val="20000"/>
              </a:spcBef>
            </a:pPr>
            <a:br>
              <a:rPr lang="sv-SE" sz="1600" spc="100" dirty="0">
                <a:latin typeface="Gill Sans for Saab"/>
                <a:ea typeface="Gill Sans for Saab"/>
                <a:cs typeface="Gill Sans for Saab"/>
              </a:rPr>
            </a:br>
            <a:endParaRPr lang="sv-SE" spc="100" dirty="0"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7" name="Rektangel 16">
            <a:hlinkClick r:id="rId4" action="ppaction://hlinksldjump"/>
          </p:cNvPr>
          <p:cNvSpPr/>
          <p:nvPr/>
        </p:nvSpPr>
        <p:spPr>
          <a:xfrm>
            <a:off x="5498187" y="1583207"/>
            <a:ext cx="1522582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Platshållare för text 3"/>
          <p:cNvSpPr txBox="1">
            <a:spLocks/>
          </p:cNvSpPr>
          <p:nvPr/>
        </p:nvSpPr>
        <p:spPr bwMode="auto">
          <a:xfrm>
            <a:off x="1146634" y="2398493"/>
            <a:ext cx="3801433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</a:pPr>
            <a:r>
              <a:rPr lang="sv-SE" sz="1600" dirty="0">
                <a:latin typeface="Gill Sans for Saab"/>
                <a:ea typeface="Gill Sans for Saab"/>
                <a:cs typeface="Gill Sans for Saab"/>
              </a:rPr>
              <a:t>Presentationen innehåller följande delar. Klickar du på en kapitelrubrik hoppar du dit direkt.</a:t>
            </a: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ktangel 7">
            <a:hlinkClick r:id="rId6" action="ppaction://hlinksldjump"/>
          </p:cNvPr>
          <p:cNvSpPr/>
          <p:nvPr/>
        </p:nvSpPr>
        <p:spPr>
          <a:xfrm>
            <a:off x="5467707" y="2115483"/>
            <a:ext cx="3056786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hlinkClick r:id="rId7" action="ppaction://hlinksldjump"/>
          </p:cNvPr>
          <p:cNvSpPr/>
          <p:nvPr/>
        </p:nvSpPr>
        <p:spPr>
          <a:xfrm>
            <a:off x="5498187" y="2651760"/>
            <a:ext cx="1360017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hlinkClick r:id="rId8" action="ppaction://hlinksldjump"/>
          </p:cNvPr>
          <p:cNvSpPr/>
          <p:nvPr/>
        </p:nvSpPr>
        <p:spPr>
          <a:xfrm>
            <a:off x="5498187" y="3271520"/>
            <a:ext cx="2599574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hlinkClick r:id="rId9" action="ppaction://hlinksldjump"/>
          </p:cNvPr>
          <p:cNvSpPr/>
          <p:nvPr/>
        </p:nvSpPr>
        <p:spPr>
          <a:xfrm>
            <a:off x="5477867" y="3881120"/>
            <a:ext cx="1857871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hlinkClick r:id="rId10" action="ppaction://hlinksldjump"/>
          </p:cNvPr>
          <p:cNvSpPr/>
          <p:nvPr/>
        </p:nvSpPr>
        <p:spPr>
          <a:xfrm>
            <a:off x="5467707" y="4490720"/>
            <a:ext cx="1979795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hlinkClick r:id="rId11" action="ppaction://hlinksldjump"/>
          </p:cNvPr>
          <p:cNvSpPr/>
          <p:nvPr/>
        </p:nvSpPr>
        <p:spPr>
          <a:xfrm>
            <a:off x="5467707" y="5111215"/>
            <a:ext cx="4032175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hlinkClick r:id="rId12" action="ppaction://hlinksldjump"/>
          </p:cNvPr>
          <p:cNvSpPr/>
          <p:nvPr/>
        </p:nvSpPr>
        <p:spPr>
          <a:xfrm>
            <a:off x="5467708" y="5720080"/>
            <a:ext cx="2762136" cy="2220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6363" y="-112713"/>
            <a:ext cx="10909301" cy="770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ruta 6"/>
          <p:cNvSpPr txBox="1">
            <a:spLocks noChangeArrowheads="1"/>
          </p:cNvSpPr>
          <p:nvPr/>
        </p:nvSpPr>
        <p:spPr bwMode="auto">
          <a:xfrm>
            <a:off x="6103316" y="4408157"/>
            <a:ext cx="4310050" cy="210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51" tIns="49775" rIns="99551" bIns="49775">
            <a:prstTxWarp prst="textNoShape">
              <a:avLst/>
            </a:prstTxWarp>
            <a:spAutoFit/>
          </a:bodyPr>
          <a:lstStyle/>
          <a:p>
            <a:r>
              <a:rPr lang="sv-SE" sz="1600" dirty="0">
                <a:latin typeface="Gill Sans for Saab"/>
              </a:rPr>
              <a:t>Syftet med den här utbildningen är att ge dig </a:t>
            </a:r>
            <a:br>
              <a:rPr lang="sv-SE" sz="1600" dirty="0">
                <a:latin typeface="Gill Sans for Saab"/>
              </a:rPr>
            </a:br>
            <a:r>
              <a:rPr lang="sv-SE" sz="1600" dirty="0">
                <a:latin typeface="Gill Sans for Saab"/>
              </a:rPr>
              <a:t>en introduktion till </a:t>
            </a:r>
            <a:r>
              <a:rPr lang="sv-SE" sz="1600" dirty="0" err="1">
                <a:latin typeface="Gill Sans for Saab"/>
              </a:rPr>
              <a:t>Orio</a:t>
            </a:r>
            <a:r>
              <a:rPr lang="sv-SE" sz="1600" dirty="0">
                <a:latin typeface="Gill Sans for Saab"/>
              </a:rPr>
              <a:t> och varumärket Saab. </a:t>
            </a:r>
          </a:p>
          <a:p>
            <a:r>
              <a:rPr lang="sv-SE" sz="1600" dirty="0">
                <a:latin typeface="Gill Sans for Saab"/>
              </a:rPr>
              <a:t>Vi vill ge dig historisk bakgrund, fakta och inspiration som du har nytta av i ditt arbete. </a:t>
            </a:r>
          </a:p>
          <a:p>
            <a:endParaRPr lang="sv-SE" sz="1600" dirty="0">
              <a:latin typeface="Gill Sans for Saab"/>
            </a:endParaRPr>
          </a:p>
          <a:p>
            <a:r>
              <a:rPr lang="sv-SE" sz="1600" dirty="0">
                <a:latin typeface="Gill Sans for Saab"/>
              </a:rPr>
              <a:t>Hela presentationen tar cirka 20 minuter att gå igenom. Trevlig åktur.</a:t>
            </a:r>
          </a:p>
          <a:p>
            <a:endParaRPr lang="sv-SE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8196" name="Rektangel 2"/>
          <p:cNvSpPr>
            <a:spLocks noChangeArrowheads="1"/>
          </p:cNvSpPr>
          <p:nvPr/>
        </p:nvSpPr>
        <p:spPr bwMode="auto">
          <a:xfrm>
            <a:off x="6084265" y="3658857"/>
            <a:ext cx="2650435" cy="7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9551" tIns="49775" rIns="99551" bIns="49775">
            <a:prstTxWarp prst="textNoShape">
              <a:avLst/>
            </a:prstTxWarp>
            <a:spAutoFit/>
          </a:bodyPr>
          <a:lstStyle/>
          <a:p>
            <a:pPr>
              <a:spcAft>
                <a:spcPts val="1300"/>
              </a:spcAft>
            </a:pPr>
            <a:r>
              <a:rPr lang="sv-SE" sz="4000" spc="-1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En bra start</a:t>
            </a: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Inledning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Utbildningens syfte</a:t>
            </a:r>
          </a:p>
        </p:txBody>
      </p:sp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3"/>
          <p:cNvSpPr>
            <a:spLocks noGrp="1"/>
          </p:cNvSpPr>
          <p:nvPr>
            <p:ph type="title"/>
          </p:nvPr>
        </p:nvSpPr>
        <p:spPr>
          <a:xfrm>
            <a:off x="525463" y="1041400"/>
            <a:ext cx="7624762" cy="1260475"/>
          </a:xfrm>
          <a:noFill/>
        </p:spPr>
        <p:txBody>
          <a:bodyPr/>
          <a:lstStyle/>
          <a:p>
            <a:endParaRPr lang="sv-SE"/>
          </a:p>
        </p:txBody>
      </p:sp>
      <p:sp>
        <p:nvSpPr>
          <p:cNvPr id="9220" name="Platshållare för text 14"/>
          <p:cNvSpPr>
            <a:spLocks noGrp="1"/>
          </p:cNvSpPr>
          <p:nvPr>
            <p:ph type="body" sz="quarter" idx="11"/>
          </p:nvPr>
        </p:nvSpPr>
        <p:spPr bwMode="auto">
          <a:xfrm>
            <a:off x="534988" y="2543175"/>
            <a:ext cx="4810125" cy="3783013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9219" name="Platshållare för text 2"/>
          <p:cNvSpPr>
            <a:spLocks noGrp="1"/>
          </p:cNvSpPr>
          <p:nvPr>
            <p:ph type="body" sz="quarter" idx="4294967295"/>
          </p:nvPr>
        </p:nvSpPr>
        <p:spPr bwMode="auto">
          <a:xfrm>
            <a:off x="0" y="6808788"/>
            <a:ext cx="2767013" cy="4191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/>
            <a:r>
              <a:rPr lang="sv-SE"/>
              <a:t>1.2. Bakgrund</a:t>
            </a:r>
          </a:p>
        </p:txBody>
      </p:sp>
      <p:pic>
        <p:nvPicPr>
          <p:cNvPr id="9221" name="Bildobjekt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463" y="-34925"/>
            <a:ext cx="10917238" cy="771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ubrik 1"/>
          <p:cNvSpPr txBox="1">
            <a:spLocks/>
          </p:cNvSpPr>
          <p:nvPr/>
        </p:nvSpPr>
        <p:spPr bwMode="auto">
          <a:xfrm>
            <a:off x="585788" y="411162"/>
            <a:ext cx="762317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eaLnBrk="0" hangingPunct="0"/>
            <a:endParaRPr lang="sv-SE" sz="4400" dirty="0">
              <a:solidFill>
                <a:srgbClr val="7F7F7F"/>
              </a:solidFill>
              <a:latin typeface="Gill Sans for Saab"/>
            </a:endParaRPr>
          </a:p>
          <a:p>
            <a:pPr eaLnBrk="0" hangingPunct="0"/>
            <a:r>
              <a:rPr lang="sv-SE" sz="3600" spc="-10" dirty="0">
                <a:solidFill>
                  <a:srgbClr val="7F7F7F"/>
                </a:solidFill>
                <a:latin typeface="Gill Sans for Saab"/>
              </a:rPr>
              <a:t>800.000 bilar behöver oss</a:t>
            </a:r>
          </a:p>
        </p:txBody>
      </p:sp>
      <p:sp>
        <p:nvSpPr>
          <p:cNvPr id="9223" name="Platshållare för text 3">
            <a:hlinkClick r:id="rId4" action="ppaction://hlinksldjump" tooltip="sfdfgdg"/>
          </p:cNvPr>
          <p:cNvSpPr txBox="1">
            <a:spLocks/>
          </p:cNvSpPr>
          <p:nvPr/>
        </p:nvSpPr>
        <p:spPr bwMode="auto">
          <a:xfrm>
            <a:off x="656907" y="1864254"/>
            <a:ext cx="4860137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spcAft>
                <a:spcPts val="600"/>
              </a:spcAft>
            </a:pPr>
            <a:r>
              <a:rPr lang="sv-SE" sz="1600" dirty="0">
                <a:latin typeface="Gill Sans for Saab"/>
                <a:ea typeface="Gill Sans for Saab"/>
                <a:cs typeface="Gill Sans for Saab"/>
              </a:rPr>
              <a:t>Även om Saab Automobile i dagsläget inte finns, så </a:t>
            </a:r>
            <a:br>
              <a:rPr lang="sv-SE" sz="1600" dirty="0">
                <a:latin typeface="Gill Sans for Saab"/>
                <a:ea typeface="Gill Sans for Saab"/>
                <a:cs typeface="Gill Sans for Saab"/>
              </a:rPr>
            </a:br>
            <a:r>
              <a:rPr lang="sv-SE" sz="1600" dirty="0">
                <a:latin typeface="Gill Sans for Saab"/>
                <a:ea typeface="Gill Sans for Saab"/>
                <a:cs typeface="Gill Sans for Saab"/>
              </a:rPr>
              <a:t>lever varumärket Saab i allra högsta grad. Det rullar över 800.000 </a:t>
            </a:r>
            <a:r>
              <a:rPr lang="sv-SE" sz="1600" dirty="0" err="1">
                <a:latin typeface="Gill Sans for Saab"/>
                <a:ea typeface="Gill Sans for Saab"/>
                <a:cs typeface="Gill Sans for Saab"/>
              </a:rPr>
              <a:t>Saab-bilar</a:t>
            </a:r>
            <a:r>
              <a:rPr lang="sv-SE" sz="1600" dirty="0">
                <a:latin typeface="Gill Sans for Saab"/>
                <a:ea typeface="Gill Sans for Saab"/>
                <a:cs typeface="Gill Sans for Saab"/>
              </a:rPr>
              <a:t> på vägar runt om i världen. Bilar som behöver service, reservdelar och kringutrustning. </a:t>
            </a:r>
          </a:p>
          <a:p>
            <a:pPr eaLnBrk="0" hangingPunct="0">
              <a:spcBef>
                <a:spcPct val="20000"/>
              </a:spcBef>
            </a:pPr>
            <a:r>
              <a:rPr lang="sv-SE" sz="1600" dirty="0">
                <a:latin typeface="Gill Sans for Saab"/>
                <a:ea typeface="Gill Sans for Saab"/>
                <a:cs typeface="Gill Sans for Saab"/>
              </a:rPr>
              <a:t>Många av dessa bilar kommer dessutom att säljas och byta ägare. Som i sin tur har nya behov och önskemål för sin bil.</a:t>
            </a:r>
          </a:p>
          <a:p>
            <a:pPr eaLnBrk="0" hangingPunct="0">
              <a:spcBef>
                <a:spcPct val="20000"/>
              </a:spcBef>
            </a:pPr>
            <a:endParaRPr lang="sv-SE" sz="1900" dirty="0"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11" name="Bildobjekt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Inledning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Bakgrund</a:t>
            </a:r>
          </a:p>
        </p:txBody>
      </p:sp>
      <p:sp>
        <p:nvSpPr>
          <p:cNvPr id="13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088" y="-14288"/>
            <a:ext cx="10855150" cy="767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ubrik 1"/>
          <p:cNvSpPr>
            <a:spLocks noGrp="1"/>
          </p:cNvSpPr>
          <p:nvPr>
            <p:ph type="title" idx="4294967295"/>
          </p:nvPr>
        </p:nvSpPr>
        <p:spPr bwMode="auto">
          <a:xfrm>
            <a:off x="683160" y="4543425"/>
            <a:ext cx="7624763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sv-SE" dirty="0">
                <a:solidFill>
                  <a:srgbClr val="FFFFFF"/>
                </a:solidFill>
                <a:latin typeface="Gill Sans for Saab"/>
              </a:rPr>
              <a:t>Du är viktig</a:t>
            </a:r>
          </a:p>
        </p:txBody>
      </p:sp>
      <p:sp>
        <p:nvSpPr>
          <p:cNvPr id="10244" name="Platshållare för text 3"/>
          <p:cNvSpPr>
            <a:spLocks noGrp="1"/>
          </p:cNvSpPr>
          <p:nvPr>
            <p:ph type="body" sz="quarter" idx="4294967295"/>
          </p:nvPr>
        </p:nvSpPr>
        <p:spPr bwMode="auto">
          <a:xfrm>
            <a:off x="683160" y="5316538"/>
            <a:ext cx="6526213" cy="19319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indent="0"/>
            <a:r>
              <a:rPr lang="sv-SE" sz="1600" dirty="0">
                <a:solidFill>
                  <a:srgbClr val="FFFFFF"/>
                </a:solidFill>
                <a:latin typeface="Gill Sans for Saab"/>
              </a:rPr>
              <a:t>Det är vårt ansvar att fortsätta vårda varumärket Saab och fortsätta ta hand om Saab-bilar runt om i hela världen.  Vi kan se till att </a:t>
            </a:r>
            <a:r>
              <a:rPr lang="sv-SE" sz="1600" dirty="0" err="1">
                <a:solidFill>
                  <a:srgbClr val="FFFFFF"/>
                </a:solidFill>
                <a:latin typeface="Gill Sans for Saab"/>
              </a:rPr>
              <a:t>Saab-ägarna</a:t>
            </a:r>
            <a:r>
              <a:rPr lang="sv-SE" sz="1600" dirty="0">
                <a:solidFill>
                  <a:srgbClr val="FFFFFF"/>
                </a:solidFill>
                <a:latin typeface="Gill Sans for Saab"/>
              </a:rPr>
              <a:t> får behålla den trygghet och körglädje som Saab står för. </a:t>
            </a:r>
          </a:p>
        </p:txBody>
      </p:sp>
      <p:pic>
        <p:nvPicPr>
          <p:cNvPr id="8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Inledning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Delaktighet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5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748" y="-12635"/>
            <a:ext cx="10850470" cy="766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5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6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627" y="999074"/>
            <a:ext cx="7371795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48" y="-12635"/>
            <a:ext cx="10850469" cy="766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7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2" name="Platshållare för text 4"/>
          <p:cNvSpPr txBox="1">
            <a:spLocks/>
          </p:cNvSpPr>
          <p:nvPr/>
        </p:nvSpPr>
        <p:spPr bwMode="auto">
          <a:xfrm>
            <a:off x="645902" y="1189038"/>
            <a:ext cx="5318195" cy="18589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r>
              <a:rPr lang="sv-SE" sz="1600" dirty="0" err="1">
                <a:latin typeface="Gill Sans"/>
                <a:cs typeface="Gill Sans"/>
              </a:rPr>
              <a:t>Orio</a:t>
            </a:r>
            <a:r>
              <a:rPr lang="sv-SE" sz="1600" dirty="0">
                <a:latin typeface="Gill Sans"/>
                <a:cs typeface="Gill Sans"/>
              </a:rPr>
              <a:t> AB, som fram till hösten 2013 hette Saab </a:t>
            </a:r>
            <a:r>
              <a:rPr lang="sv-SE" sz="1600" dirty="0" err="1">
                <a:latin typeface="Gill Sans"/>
                <a:cs typeface="Gill Sans"/>
              </a:rPr>
              <a:t>Automobile</a:t>
            </a:r>
            <a:r>
              <a:rPr lang="sv-SE" sz="1600" dirty="0">
                <a:latin typeface="Gill Sans"/>
                <a:cs typeface="Gill Sans"/>
              </a:rPr>
              <a:t> Parts AB, bildades 2009.  Vi är och förblir världens enda distributör av Saab Originaldelar. Men vårt erbjudande omfattar också reservdelar till en rad andra bilmärken.</a:t>
            </a:r>
          </a:p>
          <a:p>
            <a:r>
              <a:rPr lang="sv-SE" sz="1600" dirty="0">
                <a:latin typeface="Gill Sans"/>
                <a:cs typeface="Gill Sans"/>
              </a:rPr>
              <a:t> </a:t>
            </a:r>
            <a:br>
              <a:rPr lang="sv-SE" sz="1600" dirty="0">
                <a:latin typeface="Gill Sans"/>
                <a:cs typeface="Gill Sans"/>
              </a:rPr>
            </a:br>
            <a:r>
              <a:rPr lang="sv-SE" sz="1600" dirty="0" err="1">
                <a:latin typeface="Gill Sans"/>
                <a:cs typeface="Gill Sans"/>
              </a:rPr>
              <a:t>Orios</a:t>
            </a:r>
            <a:r>
              <a:rPr lang="sv-SE" sz="1600" dirty="0">
                <a:latin typeface="Gill Sans"/>
                <a:cs typeface="Gill Sans"/>
              </a:rPr>
              <a:t> affärsidé handlar om ett breddat erbjudande som </a:t>
            </a:r>
            <a:br>
              <a:rPr lang="sv-SE" sz="1600" dirty="0">
                <a:latin typeface="Gill Sans"/>
                <a:cs typeface="Gill Sans"/>
              </a:rPr>
            </a:br>
            <a:r>
              <a:rPr lang="sv-SE" sz="1600" dirty="0">
                <a:latin typeface="Gill Sans"/>
                <a:cs typeface="Gill Sans"/>
              </a:rPr>
              <a:t>ger kunderna mer bekvämlighet, fler lösningar, fler tjänster och mer innovation på en global marknad.</a:t>
            </a:r>
          </a:p>
          <a:p>
            <a:endParaRPr lang="sv-SE" sz="1600" dirty="0">
              <a:latin typeface="Gill Sans"/>
              <a:cs typeface="Gill Sans"/>
            </a:endParaRPr>
          </a:p>
          <a:p>
            <a:pPr marR="0" lvl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</p:txBody>
      </p:sp>
      <p:sp>
        <p:nvSpPr>
          <p:cNvPr id="3" name="Rubrik 2"/>
          <p:cNvSpPr txBox="1">
            <a:spLocks/>
          </p:cNvSpPr>
          <p:nvPr/>
        </p:nvSpPr>
        <p:spPr>
          <a:xfrm>
            <a:off x="645902" y="367215"/>
            <a:ext cx="10076051" cy="1595600"/>
          </a:xfrm>
          <a:prstGeom prst="rect">
            <a:avLst/>
          </a:prstGeom>
          <a:noFill/>
        </p:spPr>
        <p:txBody>
          <a:bodyPr anchor="t"/>
          <a:lstStyle>
            <a:lvl1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1pPr>
            <a:lvl2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2pPr>
            <a:lvl3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3pPr>
            <a:lvl4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4pPr>
            <a:lvl5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5pPr>
            <a:lvl6pPr marL="497754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95507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493261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991015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lnSpc>
                <a:spcPts val="4600"/>
              </a:lnSpc>
            </a:pPr>
            <a:r>
              <a:rPr lang="sv-SE" spc="-50" dirty="0" err="1"/>
              <a:t>Orio</a:t>
            </a:r>
            <a:r>
              <a:rPr lang="sv-SE" spc="-50" dirty="0"/>
              <a:t> – ett globalt reservdelsföretag</a:t>
            </a:r>
          </a:p>
        </p:txBody>
      </p:sp>
    </p:spTree>
    <p:extLst>
      <p:ext uri="{BB962C8B-B14F-4D97-AF65-F5344CB8AC3E}">
        <p14:creationId xmlns:p14="http://schemas.microsoft.com/office/powerpoint/2010/main" val="2672630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5" descr="Saab_UTB_PPT_PARTS_Worldglob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52400" y="-38045"/>
            <a:ext cx="10915649" cy="771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8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2" name="Platshållare för text 4"/>
          <p:cNvSpPr txBox="1">
            <a:spLocks/>
          </p:cNvSpPr>
          <p:nvPr/>
        </p:nvSpPr>
        <p:spPr bwMode="auto">
          <a:xfrm>
            <a:off x="4256195" y="2520950"/>
            <a:ext cx="5852334" cy="200024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r>
              <a:rPr lang="sv-SE" sz="1600" dirty="0">
                <a:latin typeface="Gill Sans"/>
                <a:cs typeface="Gill Sans"/>
              </a:rPr>
              <a:t>Som en komplett logistikpartner omfattar </a:t>
            </a:r>
            <a:r>
              <a:rPr lang="sv-SE" sz="1600" dirty="0" err="1">
                <a:latin typeface="Gill Sans"/>
                <a:cs typeface="Gill Sans"/>
              </a:rPr>
              <a:t>Orios</a:t>
            </a:r>
            <a:r>
              <a:rPr lang="sv-SE" sz="1600" dirty="0">
                <a:latin typeface="Gill Sans"/>
                <a:cs typeface="Gill Sans"/>
              </a:rPr>
              <a:t> verksamhet hela processen- inköp, planering, lagring, marknadsföring, försäljning och distribution.</a:t>
            </a:r>
          </a:p>
          <a:p>
            <a:endParaRPr lang="sv-SE" sz="1600" dirty="0">
              <a:latin typeface="Gill Sans"/>
              <a:cs typeface="Gill Sans"/>
            </a:endParaRPr>
          </a:p>
          <a:p>
            <a:r>
              <a:rPr lang="sv-SE" sz="1600" dirty="0">
                <a:latin typeface="Gill Sans"/>
                <a:cs typeface="Gill Sans"/>
              </a:rPr>
              <a:t>Dessutom erbjuder våra erfarna ingenjörer bland annat tjänster till en global eftermarknad så som service- och reperationsanalys, diagnos- och reservdelsberedning, utbildningsmaterial, teknisk support och garantioptimering.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cs typeface="Gill Sans"/>
            </a:endParaRPr>
          </a:p>
        </p:txBody>
      </p:sp>
      <p:sp>
        <p:nvSpPr>
          <p:cNvPr id="3" name="Rubrik 2"/>
          <p:cNvSpPr txBox="1">
            <a:spLocks/>
          </p:cNvSpPr>
          <p:nvPr/>
        </p:nvSpPr>
        <p:spPr>
          <a:xfrm>
            <a:off x="645902" y="367215"/>
            <a:ext cx="10076051" cy="1595600"/>
          </a:xfrm>
          <a:prstGeom prst="rect">
            <a:avLst/>
          </a:prstGeom>
          <a:noFill/>
        </p:spPr>
        <p:txBody>
          <a:bodyPr anchor="t"/>
          <a:lstStyle>
            <a:lvl1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1pPr>
            <a:lvl2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2pPr>
            <a:lvl3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3pPr>
            <a:lvl4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4pPr>
            <a:lvl5pPr algn="l" defTabSz="496888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Gill Sans for Saab" charset="0"/>
                <a:ea typeface="ヒラギノ角ゴ Pro W3" charset="-128"/>
                <a:cs typeface="ヒラギノ角ゴ Pro W3" charset="-128"/>
              </a:defRPr>
            </a:lvl5pPr>
            <a:lvl6pPr marL="497754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95507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493261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991015" algn="ctr" defTabSz="497754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lnSpc>
                <a:spcPts val="4600"/>
              </a:lnSpc>
            </a:pPr>
            <a:r>
              <a:rPr lang="sv-SE" spc="-50" dirty="0" err="1"/>
              <a:t>Orio</a:t>
            </a:r>
            <a:r>
              <a:rPr lang="sv-SE" spc="-50" dirty="0"/>
              <a:t> – en komplett logistikpartner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714475">
            <a:off x="545878" y="1985266"/>
            <a:ext cx="3380004" cy="338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8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5" descr="Saab_UTB_PPT_PARTS_Worldglob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52400" y="-38045"/>
            <a:ext cx="10915650" cy="771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ubrik 3"/>
          <p:cNvSpPr>
            <a:spLocks noGrp="1"/>
          </p:cNvSpPr>
          <p:nvPr>
            <p:ph type="title" idx="4294967295"/>
          </p:nvPr>
        </p:nvSpPr>
        <p:spPr>
          <a:xfrm>
            <a:off x="652673" y="352213"/>
            <a:ext cx="7624763" cy="1260475"/>
          </a:xfrm>
          <a:prstGeom prst="rect">
            <a:avLst/>
          </a:prstGeom>
          <a:noFill/>
        </p:spPr>
        <p:txBody>
          <a:bodyPr/>
          <a:lstStyle/>
          <a:p>
            <a:r>
              <a:rPr lang="sv-SE" spc="-30" dirty="0">
                <a:cs typeface="Gill Sans for Saab"/>
              </a:rPr>
              <a:t>Saab Originaldelar är vår bas</a:t>
            </a: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ktangel 18"/>
          <p:cNvSpPr/>
          <p:nvPr/>
        </p:nvSpPr>
        <p:spPr>
          <a:xfrm>
            <a:off x="645595" y="3997198"/>
            <a:ext cx="4591614" cy="95410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sv-SE" sz="14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Våra rötter finns i Saab </a:t>
            </a:r>
            <a:r>
              <a:rPr lang="sv-SE" sz="1400" dirty="0" err="1">
                <a:solidFill>
                  <a:prstClr val="black"/>
                </a:solidFill>
                <a:latin typeface="Gill Sans for Saab" charset="0"/>
                <a:cs typeface="Gill Sans for Saab"/>
              </a:rPr>
              <a:t>Automobile</a:t>
            </a:r>
            <a:r>
              <a:rPr lang="sv-SE" sz="14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 och vår Saab-kunskap sträcker sig hela vägen tillbaka till utvecklingen av den första Saab-bilen 1947. Det innebär att vi har en unik erfarenhet och en kompetens som ingen annan kan mäta sig med.</a:t>
            </a:r>
          </a:p>
        </p:txBody>
      </p:sp>
      <p:pic>
        <p:nvPicPr>
          <p:cNvPr id="22" name="Bildobjekt 21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0344" y="1995951"/>
            <a:ext cx="1717092" cy="1721074"/>
          </a:xfrm>
          <a:prstGeom prst="rect">
            <a:avLst/>
          </a:prstGeom>
        </p:spPr>
      </p:pic>
      <p:pic>
        <p:nvPicPr>
          <p:cNvPr id="25" name="Bildobjekt 24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66558" y="2072533"/>
            <a:ext cx="1731045" cy="1644491"/>
          </a:xfrm>
          <a:prstGeom prst="rect">
            <a:avLst/>
          </a:prstGeom>
        </p:spPr>
      </p:pic>
      <p:sp>
        <p:nvSpPr>
          <p:cNvPr id="2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Företaget</a:t>
            </a:r>
          </a:p>
        </p:txBody>
      </p:sp>
      <p:sp>
        <p:nvSpPr>
          <p:cNvPr id="2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9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5475609" y="3997198"/>
            <a:ext cx="44710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sv-SE" sz="1400" dirty="0" err="1">
                <a:solidFill>
                  <a:prstClr val="black"/>
                </a:solidFill>
                <a:latin typeface="Gill Sans for Saab" charset="0"/>
                <a:cs typeface="Gill Sans for Saab"/>
              </a:rPr>
              <a:t>Orio</a:t>
            </a:r>
            <a:r>
              <a:rPr lang="sv-SE" sz="14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 levererar Saab Originaldelar, tillbehör och tillhörande tjänster till Saab Service Center och Saab Parts Center. Det innebär att över en miljon Saab-ägare över hela världen alltid har tillgång till 100 % Saab-kvalitet.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Bildobjekt 5" descr="Saab_UTB_PPT_PARTS_Worldglob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52400" y="-38045"/>
            <a:ext cx="10915650" cy="771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ubrik 2"/>
          <p:cNvSpPr>
            <a:spLocks noGrp="1"/>
          </p:cNvSpPr>
          <p:nvPr>
            <p:ph type="title"/>
          </p:nvPr>
        </p:nvSpPr>
        <p:spPr>
          <a:xfrm>
            <a:off x="636588" y="-203835"/>
            <a:ext cx="7623175" cy="1260475"/>
          </a:xfrm>
          <a:noFill/>
        </p:spPr>
        <p:txBody>
          <a:bodyPr/>
          <a:lstStyle/>
          <a:p>
            <a:r>
              <a:rPr lang="sv-SE">
                <a:solidFill>
                  <a:srgbClr val="FFFFFF"/>
                </a:solidFill>
              </a:rPr>
              <a:t>Levererar till över 60 länder</a:t>
            </a:r>
          </a:p>
        </p:txBody>
      </p:sp>
      <p:sp>
        <p:nvSpPr>
          <p:cNvPr id="13317" name="Platshållare för text 4"/>
          <p:cNvSpPr>
            <a:spLocks noGrp="1"/>
          </p:cNvSpPr>
          <p:nvPr>
            <p:ph type="body" sz="quarter" idx="11"/>
          </p:nvPr>
        </p:nvSpPr>
        <p:spPr bwMode="auto">
          <a:xfrm>
            <a:off x="673101" y="1202373"/>
            <a:ext cx="8267966" cy="3783012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600" dirty="0">
                <a:solidFill>
                  <a:srgbClr val="FFFFFF"/>
                </a:solidFill>
              </a:rPr>
              <a:t>I Nyköping har vi vårt</a:t>
            </a:r>
            <a:r>
              <a:rPr lang="sv-SE" sz="1600" dirty="0">
                <a:solidFill>
                  <a:schemeClr val="bg1"/>
                </a:solidFill>
              </a:rPr>
              <a:t> huvudkontor och ett av </a:t>
            </a:r>
            <a:r>
              <a:rPr lang="sv-SE" sz="1600" dirty="0">
                <a:solidFill>
                  <a:srgbClr val="FFFFFF"/>
                </a:solidFill>
              </a:rPr>
              <a:t>Skandinaviens största och mest avancerade </a:t>
            </a:r>
            <a:r>
              <a:rPr lang="sv-SE" sz="1600" dirty="0">
                <a:solidFill>
                  <a:schemeClr val="bg1"/>
                </a:solidFill>
              </a:rPr>
              <a:t>logistik- och distributionscenter.  Vi har dessutom kontor i Trollhättan och lokala säljkontor i tolv länder runtom i världen. Totalt </a:t>
            </a:r>
            <a:r>
              <a:rPr lang="sv-SE" sz="1600" dirty="0">
                <a:solidFill>
                  <a:srgbClr val="FFFFFF"/>
                </a:solidFill>
              </a:rPr>
              <a:t>hanterar och distribuerar vi upp till 35 000 artiklar till 60 länder varje dag.</a:t>
            </a:r>
          </a:p>
          <a:p>
            <a:endParaRPr lang="sv-SE" sz="1600" dirty="0">
              <a:solidFill>
                <a:srgbClr val="FFFFFF"/>
              </a:solidFill>
            </a:endParaRP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Företaget</a:t>
            </a: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10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0" name="Platshållare för text 4"/>
          <p:cNvSpPr txBox="1">
            <a:spLocks/>
          </p:cNvSpPr>
          <p:nvPr/>
        </p:nvSpPr>
        <p:spPr bwMode="auto">
          <a:xfrm>
            <a:off x="1957783" y="4650477"/>
            <a:ext cx="1342231" cy="36750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lang="sv-SE" sz="1200">
                <a:solidFill>
                  <a:srgbClr val="FFFFFF"/>
                </a:solidFill>
                <a:latin typeface="Gill Sans for Saab"/>
                <a:cs typeface="Gill Sans for Saab"/>
              </a:rPr>
              <a:t>Nyköping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</p:txBody>
      </p:sp>
      <p:sp>
        <p:nvSpPr>
          <p:cNvPr id="11" name="Platshållare för text 4"/>
          <p:cNvSpPr txBox="1">
            <a:spLocks/>
          </p:cNvSpPr>
          <p:nvPr/>
        </p:nvSpPr>
        <p:spPr bwMode="auto">
          <a:xfrm>
            <a:off x="1703783" y="4890294"/>
            <a:ext cx="1342231" cy="36750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lang="sv-SE" sz="1200">
                <a:solidFill>
                  <a:srgbClr val="FFFFFF"/>
                </a:solidFill>
                <a:latin typeface="Gill Sans for Saab"/>
                <a:cs typeface="Gill Sans for Saab"/>
              </a:rPr>
              <a:t>Trollhättan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</p:txBody>
      </p:sp>
      <p:sp>
        <p:nvSpPr>
          <p:cNvPr id="12" name="Ellips 11"/>
          <p:cNvSpPr/>
          <p:nvPr/>
        </p:nvSpPr>
        <p:spPr>
          <a:xfrm flipV="1">
            <a:off x="1659333" y="4997847"/>
            <a:ext cx="95250" cy="952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Ellips 12"/>
          <p:cNvSpPr/>
          <p:nvPr/>
        </p:nvSpPr>
        <p:spPr>
          <a:xfrm flipV="1">
            <a:off x="1906983" y="4751918"/>
            <a:ext cx="95250" cy="952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48" y="-12635"/>
            <a:ext cx="10850470" cy="766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11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20122" y="97084"/>
            <a:ext cx="10468515" cy="739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ktangel 10"/>
          <p:cNvSpPr/>
          <p:nvPr/>
        </p:nvSpPr>
        <p:spPr>
          <a:xfrm>
            <a:off x="4489885" y="6079420"/>
            <a:ext cx="53435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Kapacitet på 35 000 orderrader/dag.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48" y="-12635"/>
            <a:ext cx="10850470" cy="766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12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20122" y="97084"/>
            <a:ext cx="10468515" cy="739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ktangel 12"/>
          <p:cNvSpPr/>
          <p:nvPr/>
        </p:nvSpPr>
        <p:spPr>
          <a:xfrm>
            <a:off x="6472112" y="6167120"/>
            <a:ext cx="37094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Högmodernt autotruck- och miniload-lagersystem.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objekt 5" descr="Saab_UTB_PPT_PARTS_Worldglob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150046" y="-38045"/>
            <a:ext cx="10910940" cy="77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</a:t>
            </a:r>
            <a:r>
              <a:rPr lang="sv-SE" sz="12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Infographics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13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0" name="Rubrik 2"/>
          <p:cNvSpPr txBox="1">
            <a:spLocks/>
          </p:cNvSpPr>
          <p:nvPr/>
        </p:nvSpPr>
        <p:spPr bwMode="auto">
          <a:xfrm>
            <a:off x="1604325" y="-187960"/>
            <a:ext cx="76247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496888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4000" dirty="0">
                <a:solidFill>
                  <a:srgbClr val="7F7F7F"/>
                </a:solidFill>
                <a:latin typeface="Gill Sans for Saab"/>
              </a:rPr>
              <a:t>8</a:t>
            </a: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00</a:t>
            </a:r>
            <a:r>
              <a:rPr kumimoji="0" lang="sv-SE" sz="4000" b="0" i="0" u="none" strike="noStrike" kern="1200" cap="none" spc="0" normalizeH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 000 bilar på 60 marknader</a:t>
            </a:r>
            <a:endParaRPr kumimoji="0" lang="sv-SE" sz="4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0047" y="-36383"/>
            <a:ext cx="10910943" cy="771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saab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automobile parts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</a:t>
            </a:r>
            <a:r>
              <a:rPr lang="sv-SE" sz="12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Infographics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5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14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6" name="Rubrik 2"/>
          <p:cNvSpPr txBox="1">
            <a:spLocks/>
          </p:cNvSpPr>
          <p:nvPr/>
        </p:nvSpPr>
        <p:spPr bwMode="auto">
          <a:xfrm>
            <a:off x="630670" y="-187960"/>
            <a:ext cx="93873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496888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Vårt lager i siffror</a:t>
            </a:r>
          </a:p>
        </p:txBody>
      </p:sp>
      <p:sp>
        <p:nvSpPr>
          <p:cNvPr id="17" name="Rektangel 16"/>
          <p:cNvSpPr/>
          <p:nvPr/>
        </p:nvSpPr>
        <p:spPr>
          <a:xfrm>
            <a:off x="1865467" y="1670050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Antal underleverantörer</a:t>
            </a:r>
          </a:p>
        </p:txBody>
      </p:sp>
      <p:sp>
        <p:nvSpPr>
          <p:cNvPr id="18" name="Rektangel 17"/>
          <p:cNvSpPr/>
          <p:nvPr/>
        </p:nvSpPr>
        <p:spPr>
          <a:xfrm>
            <a:off x="2160742" y="3441700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Ordrar/dag</a:t>
            </a:r>
          </a:p>
        </p:txBody>
      </p:sp>
      <p:sp>
        <p:nvSpPr>
          <p:cNvPr id="19" name="Rektangel 18"/>
          <p:cNvSpPr/>
          <p:nvPr/>
        </p:nvSpPr>
        <p:spPr>
          <a:xfrm>
            <a:off x="2890989" y="4997453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Anställda</a:t>
            </a:r>
          </a:p>
        </p:txBody>
      </p:sp>
      <p:sp>
        <p:nvSpPr>
          <p:cNvPr id="21" name="Rektangel 20"/>
          <p:cNvSpPr/>
          <p:nvPr/>
        </p:nvSpPr>
        <p:spPr>
          <a:xfrm>
            <a:off x="6271305" y="5598587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Tillgänglighet</a:t>
            </a:r>
          </a:p>
        </p:txBody>
      </p:sp>
      <p:sp>
        <p:nvSpPr>
          <p:cNvPr id="22" name="Rektangel 21"/>
          <p:cNvSpPr/>
          <p:nvPr/>
        </p:nvSpPr>
        <p:spPr>
          <a:xfrm>
            <a:off x="7674657" y="2159000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000" i="1" spc="-15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Tolv fotbollsplaner</a:t>
            </a:r>
          </a:p>
        </p:txBody>
      </p:sp>
      <p:sp>
        <p:nvSpPr>
          <p:cNvPr id="23" name="Rektangel 22"/>
          <p:cNvSpPr/>
          <p:nvPr/>
        </p:nvSpPr>
        <p:spPr>
          <a:xfrm>
            <a:off x="5150524" y="1405213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Total lageryta</a:t>
            </a:r>
          </a:p>
        </p:txBody>
      </p:sp>
      <p:sp>
        <p:nvSpPr>
          <p:cNvPr id="24" name="Rektangel 23"/>
          <p:cNvSpPr/>
          <p:nvPr/>
        </p:nvSpPr>
        <p:spPr>
          <a:xfrm>
            <a:off x="9109757" y="3501849"/>
            <a:ext cx="1579407" cy="402674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Dagliga </a:t>
            </a:r>
            <a:b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</a:b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leveranser ut</a:t>
            </a:r>
          </a:p>
        </p:txBody>
      </p:sp>
      <p:sp>
        <p:nvSpPr>
          <p:cNvPr id="25" name="Rektangel 24"/>
          <p:cNvSpPr/>
          <p:nvPr/>
        </p:nvSpPr>
        <p:spPr>
          <a:xfrm>
            <a:off x="4271920" y="4006850"/>
            <a:ext cx="1579407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Artikelnummer i lager</a:t>
            </a:r>
          </a:p>
        </p:txBody>
      </p:sp>
      <p:sp>
        <p:nvSpPr>
          <p:cNvPr id="26" name="Rektangel 25"/>
          <p:cNvSpPr/>
          <p:nvPr/>
        </p:nvSpPr>
        <p:spPr>
          <a:xfrm>
            <a:off x="7312707" y="2667000"/>
            <a:ext cx="1579407" cy="402674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Dagliga </a:t>
            </a:r>
            <a:b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</a:br>
            <a:r>
              <a:rPr lang="sv-SE" sz="1100" spc="-15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leveranser in</a:t>
            </a:r>
          </a:p>
        </p:txBody>
      </p:sp>
      <p:sp>
        <p:nvSpPr>
          <p:cNvPr id="27" name="Rektangel 26"/>
          <p:cNvSpPr/>
          <p:nvPr/>
        </p:nvSpPr>
        <p:spPr>
          <a:xfrm>
            <a:off x="1865468" y="1819475"/>
            <a:ext cx="1436370" cy="56425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2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&gt;1 500</a:t>
            </a:r>
          </a:p>
        </p:txBody>
      </p:sp>
      <p:sp>
        <p:nvSpPr>
          <p:cNvPr id="28" name="Rektangel 27"/>
          <p:cNvSpPr/>
          <p:nvPr/>
        </p:nvSpPr>
        <p:spPr>
          <a:xfrm>
            <a:off x="2089010" y="3590398"/>
            <a:ext cx="1568589" cy="553998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2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35 000</a:t>
            </a:r>
          </a:p>
        </p:txBody>
      </p:sp>
      <p:sp>
        <p:nvSpPr>
          <p:cNvPr id="29" name="Rektangel 28"/>
          <p:cNvSpPr/>
          <p:nvPr/>
        </p:nvSpPr>
        <p:spPr>
          <a:xfrm>
            <a:off x="2863963" y="5123182"/>
            <a:ext cx="1579407" cy="56425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4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230</a:t>
            </a:r>
          </a:p>
        </p:txBody>
      </p:sp>
      <p:sp>
        <p:nvSpPr>
          <p:cNvPr id="31" name="Rektangel 30"/>
          <p:cNvSpPr/>
          <p:nvPr/>
        </p:nvSpPr>
        <p:spPr>
          <a:xfrm>
            <a:off x="6285751" y="5740005"/>
            <a:ext cx="1124700" cy="56425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4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97%</a:t>
            </a:r>
          </a:p>
        </p:txBody>
      </p:sp>
      <p:sp>
        <p:nvSpPr>
          <p:cNvPr id="32" name="Rektangel 31"/>
          <p:cNvSpPr/>
          <p:nvPr/>
        </p:nvSpPr>
        <p:spPr>
          <a:xfrm>
            <a:off x="9121932" y="3787975"/>
            <a:ext cx="766646" cy="56425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4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25</a:t>
            </a:r>
          </a:p>
        </p:txBody>
      </p:sp>
      <p:sp>
        <p:nvSpPr>
          <p:cNvPr id="33" name="Rektangel 32"/>
          <p:cNvSpPr/>
          <p:nvPr/>
        </p:nvSpPr>
        <p:spPr>
          <a:xfrm>
            <a:off x="7312708" y="2962145"/>
            <a:ext cx="713296" cy="56425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4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20</a:t>
            </a:r>
          </a:p>
        </p:txBody>
      </p:sp>
      <p:sp>
        <p:nvSpPr>
          <p:cNvPr id="34" name="Rektangel 33"/>
          <p:cNvSpPr/>
          <p:nvPr/>
        </p:nvSpPr>
        <p:spPr>
          <a:xfrm>
            <a:off x="5163224" y="1562499"/>
            <a:ext cx="2247226" cy="564257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3600"/>
              </a:lnSpc>
              <a:spcBef>
                <a:spcPct val="20000"/>
              </a:spcBef>
              <a:defRPr/>
            </a:pPr>
            <a:r>
              <a:rPr lang="sv-SE" sz="34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88 000 m</a:t>
            </a:r>
            <a:r>
              <a:rPr lang="sv-SE" sz="3400" kern="1000" baseline="30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2</a:t>
            </a:r>
          </a:p>
        </p:txBody>
      </p:sp>
      <p:sp>
        <p:nvSpPr>
          <p:cNvPr id="35" name="Rektangel 34"/>
          <p:cNvSpPr/>
          <p:nvPr/>
        </p:nvSpPr>
        <p:spPr>
          <a:xfrm>
            <a:off x="4780504" y="4164148"/>
            <a:ext cx="2006577" cy="654453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4300"/>
              </a:lnSpc>
              <a:spcBef>
                <a:spcPct val="20000"/>
              </a:spcBef>
              <a:defRPr/>
            </a:pPr>
            <a:r>
              <a:rPr lang="sv-SE" sz="3200" kern="1000" dirty="0">
                <a:solidFill>
                  <a:srgbClr val="7F7F7F"/>
                </a:solidFill>
                <a:latin typeface="Gill Sans for Saab" charset="0"/>
                <a:cs typeface="Gill Sans for Saab"/>
              </a:rPr>
              <a:t>74 000</a:t>
            </a:r>
            <a:endParaRPr lang="sv-SE" sz="3200" kern="1000" baseline="30000" dirty="0">
              <a:solidFill>
                <a:srgbClr val="7F7F7F"/>
              </a:solidFill>
              <a:latin typeface="Gill Sans for Saab" charset="0"/>
              <a:cs typeface="Gill Sans for Saab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8180542" y="3066012"/>
            <a:ext cx="367618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b="1" spc="-150" dirty="0">
                <a:solidFill>
                  <a:schemeClr val="bg1"/>
                </a:solidFill>
                <a:latin typeface="Gill Sans for Saab" charset="0"/>
                <a:cs typeface="Gill Sans for Saab"/>
              </a:rPr>
              <a:t>IN</a:t>
            </a:r>
          </a:p>
        </p:txBody>
      </p:sp>
      <p:sp>
        <p:nvSpPr>
          <p:cNvPr id="37" name="Rektangel 36"/>
          <p:cNvSpPr/>
          <p:nvPr/>
        </p:nvSpPr>
        <p:spPr>
          <a:xfrm>
            <a:off x="8541809" y="3823189"/>
            <a:ext cx="406399" cy="248786"/>
          </a:xfrm>
          <a:prstGeom prst="rect">
            <a:avLst/>
          </a:prstGeom>
        </p:spPr>
        <p:txBody>
          <a:bodyPr wrap="square" numCol="1" spcCol="360000" anchor="t">
            <a:spAutoFit/>
          </a:bodyPr>
          <a:lstStyle/>
          <a:p>
            <a:pPr eaLnBrk="0" hangingPunct="0">
              <a:lnSpc>
                <a:spcPts val="1200"/>
              </a:lnSpc>
              <a:spcBef>
                <a:spcPct val="20000"/>
              </a:spcBef>
              <a:defRPr/>
            </a:pPr>
            <a:r>
              <a:rPr lang="sv-SE" sz="1100" b="1" spc="-150" dirty="0">
                <a:solidFill>
                  <a:schemeClr val="bg1"/>
                </a:solidFill>
                <a:latin typeface="Gill Sans for Saab" charset="0"/>
                <a:cs typeface="Gill Sans for Saab"/>
              </a:rPr>
              <a:t>UT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5" descr="Saab_UTB_PPT_PARTS_Worldglob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52400" y="-38045"/>
            <a:ext cx="10915649" cy="771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Platshållare för text 4"/>
          <p:cNvSpPr>
            <a:spLocks noGrp="1"/>
          </p:cNvSpPr>
          <p:nvPr>
            <p:ph type="body" sz="quarter" idx="4294967295"/>
          </p:nvPr>
        </p:nvSpPr>
        <p:spPr bwMode="auto">
          <a:xfrm>
            <a:off x="750888" y="1189038"/>
            <a:ext cx="9537700" cy="33829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63525" indent="-263525">
              <a:buFont typeface="Arial"/>
              <a:buChar char="•"/>
            </a:pPr>
            <a:r>
              <a:rPr lang="sv-SE" sz="2000" dirty="0" err="1"/>
              <a:t>Orio</a:t>
            </a:r>
            <a:r>
              <a:rPr lang="sv-SE" sz="2000" dirty="0"/>
              <a:t> bildades 2009 (tidigare Saab </a:t>
            </a:r>
            <a:r>
              <a:rPr lang="sv-SE" sz="2000" dirty="0" err="1"/>
              <a:t>Automobile</a:t>
            </a:r>
            <a:r>
              <a:rPr lang="sv-SE" sz="2000" dirty="0"/>
              <a:t> Parts)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Företagets ursprung finns hos Saab </a:t>
            </a:r>
            <a:r>
              <a:rPr lang="sv-SE" sz="2000" dirty="0" err="1"/>
              <a:t>Automobile</a:t>
            </a:r>
            <a:r>
              <a:rPr lang="sv-SE" sz="2000" dirty="0"/>
              <a:t> AB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Levererar Saab originalreservdelar, tillbehör och tillhörande tjänster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Komplett logistikpartner för reservdelar även för andra bilmärken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Det finns ca 800.000 </a:t>
            </a:r>
            <a:r>
              <a:rPr lang="sv-SE" sz="2000" dirty="0" err="1"/>
              <a:t>Saab-bilar</a:t>
            </a:r>
            <a:r>
              <a:rPr lang="sv-SE" sz="2000" dirty="0"/>
              <a:t> runt om i världen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Levererar till över 60 länder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60 000 artiklar i lager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ca 230 anställda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Över 1 500 underleverantörer</a:t>
            </a: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Summering</a:t>
            </a:r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15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8" name="Rubrik 2"/>
          <p:cNvSpPr txBox="1">
            <a:spLocks/>
          </p:cNvSpPr>
          <p:nvPr/>
        </p:nvSpPr>
        <p:spPr bwMode="auto">
          <a:xfrm>
            <a:off x="654484" y="-205768"/>
            <a:ext cx="76247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496888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Summering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87313" y="-9450"/>
            <a:ext cx="10861676" cy="767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ubrik 4"/>
          <p:cNvSpPr>
            <a:spLocks noGrp="1"/>
          </p:cNvSpPr>
          <p:nvPr>
            <p:ph type="title"/>
          </p:nvPr>
        </p:nvSpPr>
        <p:spPr>
          <a:xfrm>
            <a:off x="306712" y="3359468"/>
            <a:ext cx="10701338" cy="1260475"/>
          </a:xfrm>
          <a:noFill/>
        </p:spPr>
        <p:txBody>
          <a:bodyPr/>
          <a:lstStyle/>
          <a:p>
            <a:r>
              <a:rPr lang="sv-SE" sz="7200">
                <a:solidFill>
                  <a:schemeClr val="bg1"/>
                </a:solidFill>
              </a:rPr>
              <a:t>Vårt arv</a:t>
            </a:r>
          </a:p>
        </p:txBody>
      </p:sp>
      <p:pic>
        <p:nvPicPr>
          <p:cNvPr id="8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arv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16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Bildobjekt 7" descr="Saab_UTB_PPT_INTRO_ARV.pdf"/>
          <p:cNvPicPr>
            <a:picLocks noChangeAspect="1"/>
          </p:cNvPicPr>
          <p:nvPr/>
        </p:nvPicPr>
        <p:blipFill>
          <a:blip r:embed="rId3"/>
          <a:srcRect l="103" t="-3066" r="2309" b="7042"/>
          <a:stretch>
            <a:fillRect/>
          </a:stretch>
        </p:blipFill>
        <p:spPr bwMode="auto">
          <a:xfrm>
            <a:off x="-50800" y="25400"/>
            <a:ext cx="10852944" cy="754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ubrik 2"/>
          <p:cNvSpPr>
            <a:spLocks noGrp="1"/>
          </p:cNvSpPr>
          <p:nvPr>
            <p:ph type="title"/>
          </p:nvPr>
        </p:nvSpPr>
        <p:spPr>
          <a:xfrm>
            <a:off x="630670" y="-187960"/>
            <a:ext cx="7624762" cy="1260475"/>
          </a:xfrm>
          <a:noFill/>
        </p:spPr>
        <p:txBody>
          <a:bodyPr/>
          <a:lstStyle/>
          <a:p>
            <a:r>
              <a:rPr lang="sv-SE" dirty="0"/>
              <a:t>Rötterna i flygindustrin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1"/>
          </p:nvPr>
        </p:nvSpPr>
        <p:spPr>
          <a:xfrm>
            <a:off x="640831" y="1212533"/>
            <a:ext cx="9772534" cy="1540828"/>
          </a:xfrm>
        </p:spPr>
        <p:txBody>
          <a:bodyPr numCol="2" spcCol="360000"/>
          <a:lstStyle/>
          <a:p>
            <a:pPr defTabSz="497754">
              <a:buFont typeface="Arial" charset="0"/>
              <a:buNone/>
              <a:defRPr/>
            </a:pPr>
            <a:r>
              <a:rPr lang="sv-SE" sz="1600" dirty="0"/>
              <a:t>År 1937 grundades Svenska Aeroplan AB (Saab) för </a:t>
            </a:r>
            <a:br>
              <a:rPr lang="sv-SE" sz="1600" dirty="0"/>
            </a:br>
            <a:r>
              <a:rPr lang="sv-SE" sz="1600" dirty="0"/>
              <a:t>att bygga militära flygplan. Tio år senare lanserade företaget den första bilen – Saab 92. Den kallas idag även för </a:t>
            </a:r>
            <a:r>
              <a:rPr lang="sv-SE" sz="1600" dirty="0" err="1"/>
              <a:t>Ursaaben</a:t>
            </a:r>
            <a:r>
              <a:rPr lang="sv-SE" sz="1600" dirty="0"/>
              <a:t> och var resultatet av 16 flygplans-ingenjörers gemensamma ansträngningar. </a:t>
            </a:r>
          </a:p>
          <a:p>
            <a:pPr defTabSz="497754">
              <a:buFont typeface="Arial" charset="0"/>
              <a:buNone/>
              <a:tabLst>
                <a:tab pos="263525" algn="l"/>
              </a:tabLst>
              <a:defRPr/>
            </a:pPr>
            <a:r>
              <a:rPr lang="sv-SE" sz="1600" dirty="0"/>
              <a:t>Redan från början var Saab en annorlunda biltillverkare.  Att bilen var inspirerad av flyget var tydligt. Den aero-dynamiska designen gav en luftmotstånds-koefficient så låg som 0,31 – än idag en respektabel siffra. </a:t>
            </a:r>
          </a:p>
          <a:p>
            <a:pPr defTabSz="497754">
              <a:buFont typeface="Arial" charset="0"/>
              <a:buNone/>
              <a:defRPr/>
            </a:pPr>
            <a:endParaRPr lang="sv-SE" sz="1600" dirty="0"/>
          </a:p>
        </p:txBody>
      </p:sp>
      <p:sp>
        <p:nvSpPr>
          <p:cNvPr id="17415" name="textruta 10"/>
          <p:cNvSpPr txBox="1">
            <a:spLocks noChangeArrowheads="1"/>
          </p:cNvSpPr>
          <p:nvPr/>
        </p:nvSpPr>
        <p:spPr bwMode="auto">
          <a:xfrm>
            <a:off x="534988" y="6850063"/>
            <a:ext cx="25574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  <a:spAutoFit/>
          </a:bodyPr>
          <a:lstStyle/>
          <a:p>
            <a:endParaRPr lang="sv-SE">
              <a:solidFill>
                <a:schemeClr val="bg1"/>
              </a:solidFill>
              <a:latin typeface="Gill Sans for Saab"/>
            </a:endParaRPr>
          </a:p>
        </p:txBody>
      </p:sp>
      <p:pic>
        <p:nvPicPr>
          <p:cNvPr id="10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arv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I flygindustrin</a:t>
            </a:r>
          </a:p>
        </p:txBody>
      </p:sp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17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" y="0"/>
            <a:ext cx="10709750" cy="7571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arV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Historiska Saab-bilar</a:t>
            </a:r>
          </a:p>
        </p:txBody>
      </p:sp>
      <p:sp>
        <p:nvSpPr>
          <p:cNvPr id="13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18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8" name="Rektangel 7"/>
          <p:cNvSpPr/>
          <p:nvPr/>
        </p:nvSpPr>
        <p:spPr>
          <a:xfrm rot="21540000">
            <a:off x="984345" y="1315680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Ursaab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1946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970134" y="1265766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92, 93, 95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1950-1960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933776" y="3029294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96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1960-80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 rot="21540000">
            <a:off x="4061415" y="3066510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99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1969-87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7072541" y="3054694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900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1979-93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3970134" y="4759441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9000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1985-1998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7123341" y="1334004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Sonett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1956, 1966-1974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977734" y="4772141"/>
            <a:ext cx="21254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900/9-3 Cabriolet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1986-2003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7136041" y="4746741"/>
            <a:ext cx="13606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Saab 900/93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r>
              <a:rPr lang="sv-SE" sz="1000" dirty="0">
                <a:solidFill>
                  <a:srgbClr val="FFFFFF"/>
                </a:solidFill>
                <a:latin typeface="Gill Sans for Saab" charset="0"/>
                <a:cs typeface="Gill Sans for Saab"/>
              </a:rPr>
              <a:t>1994-2003</a:t>
            </a:r>
            <a:br>
              <a:rPr lang="sv-SE" sz="1600" dirty="0">
                <a:solidFill>
                  <a:srgbClr val="FFFFFF"/>
                </a:solidFill>
                <a:latin typeface="Gill Sans for Saab" charset="0"/>
                <a:cs typeface="Gill Sans for Saab"/>
              </a:rPr>
            </a:br>
            <a:endParaRPr lang="sv-SE">
              <a:solidFill>
                <a:srgbClr val="FFFFFF"/>
              </a:solidFill>
            </a:endParaRPr>
          </a:p>
        </p:txBody>
      </p:sp>
      <p:sp>
        <p:nvSpPr>
          <p:cNvPr id="19" name="Rubrik 2"/>
          <p:cNvSpPr txBox="1">
            <a:spLocks/>
          </p:cNvSpPr>
          <p:nvPr/>
        </p:nvSpPr>
        <p:spPr bwMode="auto">
          <a:xfrm>
            <a:off x="6492983" y="669498"/>
            <a:ext cx="3540138" cy="267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1000" dirty="0">
                <a:solidFill>
                  <a:schemeClr val="bg1"/>
                </a:solidFill>
                <a:latin typeface="Gill Sans for Saab"/>
              </a:rPr>
              <a:t>Klicka på bilderna för mer info om modellerna.</a:t>
            </a:r>
          </a:p>
        </p:txBody>
      </p:sp>
      <p:sp>
        <p:nvSpPr>
          <p:cNvPr id="21" name="Rektangel 20">
            <a:hlinkClick r:id="rId5" action="ppaction://hlinksldjump"/>
          </p:cNvPr>
          <p:cNvSpPr/>
          <p:nvPr/>
        </p:nvSpPr>
        <p:spPr>
          <a:xfrm>
            <a:off x="1036703" y="1310374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ubrik 2"/>
          <p:cNvSpPr txBox="1">
            <a:spLocks/>
          </p:cNvSpPr>
          <p:nvPr/>
        </p:nvSpPr>
        <p:spPr bwMode="auto">
          <a:xfrm>
            <a:off x="638290" y="-187960"/>
            <a:ext cx="76247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4000" dirty="0">
                <a:solidFill>
                  <a:srgbClr val="FFFFFF"/>
                </a:solidFill>
                <a:latin typeface="Gill Sans for Saab"/>
              </a:rPr>
              <a:t>Historiska Saab-modeller</a:t>
            </a:r>
          </a:p>
        </p:txBody>
      </p:sp>
      <p:sp>
        <p:nvSpPr>
          <p:cNvPr id="22" name="Rektangel 21">
            <a:hlinkClick r:id="rId6" action="ppaction://hlinksldjump"/>
          </p:cNvPr>
          <p:cNvSpPr/>
          <p:nvPr/>
        </p:nvSpPr>
        <p:spPr>
          <a:xfrm>
            <a:off x="3982276" y="1312929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hlinkClick r:id="rId7" action="ppaction://hlinksldjump"/>
          </p:cNvPr>
          <p:cNvSpPr/>
          <p:nvPr/>
        </p:nvSpPr>
        <p:spPr>
          <a:xfrm>
            <a:off x="7135483" y="1340512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hlinkClick r:id="rId8" action="ppaction://hlinksldjump"/>
          </p:cNvPr>
          <p:cNvSpPr/>
          <p:nvPr/>
        </p:nvSpPr>
        <p:spPr>
          <a:xfrm>
            <a:off x="921076" y="3029294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 24">
            <a:hlinkClick r:id="rId9" action="ppaction://hlinksldjump"/>
          </p:cNvPr>
          <p:cNvSpPr/>
          <p:nvPr/>
        </p:nvSpPr>
        <p:spPr>
          <a:xfrm>
            <a:off x="4058476" y="3061202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 25">
            <a:hlinkClick r:id="rId10" action="ppaction://hlinksldjump"/>
          </p:cNvPr>
          <p:cNvSpPr/>
          <p:nvPr/>
        </p:nvSpPr>
        <p:spPr>
          <a:xfrm>
            <a:off x="7072545" y="3059433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ktangel 26">
            <a:hlinkClick r:id="rId11" action="ppaction://hlinksldjump"/>
          </p:cNvPr>
          <p:cNvSpPr/>
          <p:nvPr/>
        </p:nvSpPr>
        <p:spPr>
          <a:xfrm>
            <a:off x="946476" y="4772141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ktangel 27">
            <a:hlinkClick r:id="rId12" action="ppaction://hlinksldjump"/>
          </p:cNvPr>
          <p:cNvSpPr/>
          <p:nvPr/>
        </p:nvSpPr>
        <p:spPr>
          <a:xfrm>
            <a:off x="3982276" y="4759441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hlinkClick r:id="rId13" action="ppaction://hlinksldjump"/>
          </p:cNvPr>
          <p:cNvSpPr/>
          <p:nvPr/>
        </p:nvSpPr>
        <p:spPr>
          <a:xfrm>
            <a:off x="7149579" y="4746741"/>
            <a:ext cx="2468497" cy="15258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806" y="-9686"/>
            <a:ext cx="10718907" cy="7578897"/>
          </a:xfrm>
          <a:prstGeom prst="rect">
            <a:avLst/>
          </a:prstGeom>
        </p:spPr>
      </p:pic>
      <p:pic>
        <p:nvPicPr>
          <p:cNvPr id="8" name="Bildobjekt 7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271" y="0"/>
            <a:ext cx="10709909" cy="7572536"/>
          </a:xfrm>
          <a:prstGeom prst="rect">
            <a:avLst/>
          </a:prstGeom>
        </p:spPr>
      </p:pic>
      <p:sp>
        <p:nvSpPr>
          <p:cNvPr id="18435" name="Rubrik 13"/>
          <p:cNvSpPr>
            <a:spLocks noGrp="1"/>
          </p:cNvSpPr>
          <p:nvPr>
            <p:ph type="title" idx="4294967295"/>
          </p:nvPr>
        </p:nvSpPr>
        <p:spPr bwMode="auto">
          <a:xfrm>
            <a:off x="0" y="358775"/>
            <a:ext cx="10701338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sv-SE" dirty="0"/>
              <a:t>Innovativa lösningar sedan 1947</a:t>
            </a:r>
            <a:endParaRPr lang="sv-SE" sz="2000" dirty="0">
              <a:latin typeface="Gill Sans for Saab"/>
            </a:endParaRP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arv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Innovationer</a:t>
            </a: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19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10" name="Bildobjekt 9">
            <a:hlinkClick r:id="" action="ppaction://hlinkshowjump?jump=nextslide"/>
            <a:hlinkHover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1831" y="548640"/>
            <a:ext cx="201534" cy="384174"/>
          </a:xfrm>
          <a:prstGeom prst="rect">
            <a:avLst/>
          </a:prstGeom>
        </p:spPr>
      </p:pic>
      <p:pic>
        <p:nvPicPr>
          <p:cNvPr id="12" name="Bildobjekt 11">
            <a:hlinkClick r:id="" action="ppaction://hlinkshowjump?jump=nextslide"/>
            <a:hlinkHover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95355" y="548640"/>
            <a:ext cx="201534" cy="38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06" y="-9686"/>
            <a:ext cx="10718907" cy="7578897"/>
          </a:xfrm>
          <a:prstGeom prst="rect">
            <a:avLst/>
          </a:prstGeom>
        </p:spPr>
      </p:pic>
      <p:pic>
        <p:nvPicPr>
          <p:cNvPr id="8" name="Bildobjekt 7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28" y="-5887"/>
            <a:ext cx="10718905" cy="7578897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13"/>
          <p:cNvSpPr txBox="1">
            <a:spLocks/>
          </p:cNvSpPr>
          <p:nvPr/>
        </p:nvSpPr>
        <p:spPr bwMode="auto">
          <a:xfrm>
            <a:off x="-12700" y="358457"/>
            <a:ext cx="10701338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496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 charset="0"/>
                <a:ea typeface="ヒラギノ角ゴ Pro W3" charset="-128"/>
                <a:cs typeface="ヒラギノ角ゴ Pro W3" charset="-128"/>
              </a:rPr>
              <a:t>Innovativa lösningar sedan 1947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arv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Innovationer</a:t>
            </a:r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20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31" y="548640"/>
            <a:ext cx="201534" cy="384174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95355" y="548640"/>
            <a:ext cx="201534" cy="38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28" y="-5887"/>
            <a:ext cx="10718905" cy="7578897"/>
          </a:xfrm>
          <a:prstGeom prst="rect">
            <a:avLst/>
          </a:prstGeom>
        </p:spPr>
      </p:pic>
      <p:pic>
        <p:nvPicPr>
          <p:cNvPr id="5" name="Bildobjekt 4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31" y="-5887"/>
            <a:ext cx="10718905" cy="7578896"/>
          </a:xfrm>
          <a:prstGeom prst="rect">
            <a:avLst/>
          </a:prstGeom>
        </p:spPr>
      </p:pic>
      <p:pic>
        <p:nvPicPr>
          <p:cNvPr id="2" name="Bildobjekt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ubrik 13"/>
          <p:cNvSpPr txBox="1">
            <a:spLocks/>
          </p:cNvSpPr>
          <p:nvPr/>
        </p:nvSpPr>
        <p:spPr bwMode="auto">
          <a:xfrm>
            <a:off x="-12700" y="358457"/>
            <a:ext cx="10701338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496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 charset="0"/>
                <a:ea typeface="ヒラギノ角ゴ Pro W3" charset="-128"/>
                <a:cs typeface="ヒラギノ角ゴ Pro W3" charset="-128"/>
              </a:rPr>
              <a:t>Innovativa lösningar sedan 1947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arv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Innovationer</a:t>
            </a: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21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8" name="Bildobjekt 7">
            <a:hlinkHover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1831" y="548640"/>
            <a:ext cx="201534" cy="384174"/>
          </a:xfrm>
          <a:prstGeom prst="rect">
            <a:avLst/>
          </a:prstGeom>
        </p:spPr>
      </p:pic>
      <p:pic>
        <p:nvPicPr>
          <p:cNvPr id="9" name="Bildobjekt 8">
            <a:hlinkHover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95355" y="548640"/>
            <a:ext cx="201534" cy="38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1" y="-5887"/>
            <a:ext cx="10718905" cy="7578897"/>
          </a:xfrm>
          <a:prstGeom prst="rect">
            <a:avLst/>
          </a:prstGeom>
        </p:spPr>
      </p:pic>
      <p:pic>
        <p:nvPicPr>
          <p:cNvPr id="11" name="Bildobjekt 10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928" y="-5887"/>
            <a:ext cx="10718904" cy="7578896"/>
          </a:xfrm>
          <a:prstGeom prst="rect">
            <a:avLst/>
          </a:prstGeom>
        </p:spPr>
      </p:pic>
      <p:pic>
        <p:nvPicPr>
          <p:cNvPr id="2" name="Bildobjekt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ubrik 13"/>
          <p:cNvSpPr txBox="1">
            <a:spLocks/>
          </p:cNvSpPr>
          <p:nvPr/>
        </p:nvSpPr>
        <p:spPr bwMode="auto">
          <a:xfrm>
            <a:off x="-12700" y="358457"/>
            <a:ext cx="10701338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496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 charset="0"/>
                <a:ea typeface="ヒラギノ角ゴ Pro W3" charset="-128"/>
                <a:cs typeface="ヒラギノ角ゴ Pro W3" charset="-128"/>
              </a:rPr>
              <a:t>Innovativa lösningar sedan 1947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Vårt arv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Innovationer</a:t>
            </a:r>
          </a:p>
        </p:txBody>
      </p:sp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22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9" name="Bildobjekt 8">
            <a:hlinkHover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1831" y="548640"/>
            <a:ext cx="201534" cy="384174"/>
          </a:xfrm>
          <a:prstGeom prst="rect">
            <a:avLst/>
          </a:prstGeom>
        </p:spPr>
      </p:pic>
      <p:pic>
        <p:nvPicPr>
          <p:cNvPr id="10" name="Bildobjekt 9">
            <a:hlinkHover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95355" y="548640"/>
            <a:ext cx="201534" cy="38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Bildobjekt 2" descr="Saab_UTB_PPT_DAGENS_SAABA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63338" y="-93663"/>
            <a:ext cx="10870875" cy="768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ubrik 1"/>
          <p:cNvSpPr>
            <a:spLocks noGrp="1"/>
          </p:cNvSpPr>
          <p:nvPr>
            <p:ph type="title"/>
          </p:nvPr>
        </p:nvSpPr>
        <p:spPr>
          <a:xfrm>
            <a:off x="-12700" y="1041400"/>
            <a:ext cx="10701338" cy="1260475"/>
          </a:xfrm>
          <a:noFill/>
        </p:spPr>
        <p:txBody>
          <a:bodyPr/>
          <a:lstStyle/>
          <a:p>
            <a:r>
              <a:rPr lang="sv-SE" sz="7200" spc="-100" dirty="0"/>
              <a:t>Dagens Saab-bilar</a:t>
            </a: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Dagens Saab-bilar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23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6" descr="9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8" y="0"/>
            <a:ext cx="10742823" cy="759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ktangel 3"/>
          <p:cNvSpPr>
            <a:spLocks noChangeArrowheads="1"/>
          </p:cNvSpPr>
          <p:nvPr/>
        </p:nvSpPr>
        <p:spPr bwMode="auto">
          <a:xfrm>
            <a:off x="1152732" y="1463676"/>
            <a:ext cx="8381585" cy="424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51" tIns="49775" rIns="99551" bIns="49775"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Aft>
                <a:spcPts val="650"/>
              </a:spcAft>
            </a:pPr>
            <a:r>
              <a:rPr lang="en-GB" sz="6700" dirty="0">
                <a:solidFill>
                  <a:srgbClr val="7F7F7F"/>
                </a:solidFill>
                <a:latin typeface="Gill Sans for Saab"/>
              </a:rPr>
              <a:t>Linear</a:t>
            </a:r>
            <a:r>
              <a:rPr lang="en-GB" sz="5400" dirty="0">
                <a:solidFill>
                  <a:srgbClr val="7F7F7F"/>
                </a:solidFill>
                <a:latin typeface="Gill Sans for Saab"/>
              </a:rPr>
              <a:t> </a:t>
            </a:r>
            <a:endParaRPr lang="en-GB" sz="1500" dirty="0">
              <a:solidFill>
                <a:srgbClr val="7F7F7F"/>
              </a:solidFill>
              <a:latin typeface="Gill Sans for Saab"/>
            </a:endParaRPr>
          </a:p>
          <a:p>
            <a:pPr algn="ctr">
              <a:lnSpc>
                <a:spcPct val="80000"/>
              </a:lnSpc>
              <a:spcAft>
                <a:spcPts val="650"/>
              </a:spcAft>
            </a:pPr>
            <a:r>
              <a:rPr lang="sv-SE" sz="1600" dirty="0">
                <a:latin typeface="Gill Sans for Saab"/>
              </a:rPr>
              <a:t>Standardutrustad </a:t>
            </a:r>
            <a:br>
              <a:rPr lang="sv-SE" sz="1600" dirty="0">
                <a:latin typeface="Gill Sans for Saab"/>
              </a:rPr>
            </a:br>
            <a:endParaRPr lang="sv-SE" sz="1600" dirty="0">
              <a:latin typeface="Gill Sans for Saab"/>
            </a:endParaRPr>
          </a:p>
          <a:p>
            <a:pPr algn="ctr">
              <a:lnSpc>
                <a:spcPct val="80000"/>
              </a:lnSpc>
              <a:spcAft>
                <a:spcPts val="650"/>
              </a:spcAft>
            </a:pPr>
            <a:r>
              <a:rPr lang="en-GB" sz="6700" dirty="0">
                <a:solidFill>
                  <a:srgbClr val="7F7F7F"/>
                </a:solidFill>
                <a:latin typeface="Gill Sans for Saab"/>
              </a:rPr>
              <a:t>Vector</a:t>
            </a:r>
            <a:r>
              <a:rPr lang="en-GB" sz="6500" dirty="0">
                <a:solidFill>
                  <a:srgbClr val="7F7F7F"/>
                </a:solidFill>
                <a:latin typeface="Gill Sans for Saab"/>
              </a:rPr>
              <a:t> </a:t>
            </a:r>
            <a:endParaRPr lang="en-GB" sz="1500" dirty="0">
              <a:solidFill>
                <a:srgbClr val="7F7F7F"/>
              </a:solidFill>
              <a:latin typeface="Gill Sans for Saab"/>
            </a:endParaRPr>
          </a:p>
          <a:p>
            <a:pPr algn="ctr">
              <a:lnSpc>
                <a:spcPct val="80000"/>
              </a:lnSpc>
              <a:spcAft>
                <a:spcPts val="650"/>
              </a:spcAft>
            </a:pPr>
            <a:r>
              <a:rPr lang="sv-SE" sz="1600" dirty="0">
                <a:latin typeface="Gill Sans for Saab"/>
              </a:rPr>
              <a:t>Sportutrustad</a:t>
            </a:r>
          </a:p>
          <a:p>
            <a:pPr algn="ctr">
              <a:lnSpc>
                <a:spcPct val="80000"/>
              </a:lnSpc>
              <a:spcBef>
                <a:spcPct val="10000"/>
              </a:spcBef>
              <a:spcAft>
                <a:spcPts val="650"/>
              </a:spcAft>
            </a:pPr>
            <a:r>
              <a:rPr lang="en-GB" sz="6700" dirty="0">
                <a:solidFill>
                  <a:srgbClr val="7F7F7F"/>
                </a:solidFill>
                <a:latin typeface="Gill Sans for Saab"/>
              </a:rPr>
              <a:t>Aero</a:t>
            </a:r>
            <a:r>
              <a:rPr lang="en-GB" sz="8700" dirty="0">
                <a:solidFill>
                  <a:srgbClr val="7F7F7F"/>
                </a:solidFill>
                <a:latin typeface="Gill Sans for Saab"/>
              </a:rPr>
              <a:t> </a:t>
            </a:r>
          </a:p>
          <a:p>
            <a:pPr algn="ctr">
              <a:spcAft>
                <a:spcPts val="650"/>
              </a:spcAft>
            </a:pPr>
            <a:r>
              <a:rPr lang="sv-SE" sz="1600" dirty="0" err="1">
                <a:solidFill>
                  <a:srgbClr val="000000"/>
                </a:solidFill>
                <a:latin typeface="Gill Sans for Saab"/>
              </a:rPr>
              <a:t>Top-of-the-line</a:t>
            </a:r>
            <a:endParaRPr lang="sv-SE" sz="1600" dirty="0">
              <a:solidFill>
                <a:srgbClr val="000000"/>
              </a:solidFill>
              <a:latin typeface="Gill Sans for Saab"/>
            </a:endParaRPr>
          </a:p>
        </p:txBody>
      </p:sp>
      <p:pic>
        <p:nvPicPr>
          <p:cNvPr id="11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dagens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saab-bilar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Utrustningspaket</a:t>
            </a:r>
          </a:p>
        </p:txBody>
      </p:sp>
      <p:sp>
        <p:nvSpPr>
          <p:cNvPr id="14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24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8" name="Rubrik 11"/>
          <p:cNvSpPr txBox="1">
            <a:spLocks/>
          </p:cNvSpPr>
          <p:nvPr/>
        </p:nvSpPr>
        <p:spPr bwMode="auto">
          <a:xfrm>
            <a:off x="652673" y="358781"/>
            <a:ext cx="7623175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lvl="0" eaLnBrk="0" hangingPunct="0"/>
            <a:r>
              <a:rPr lang="sv-SE" sz="4000" dirty="0">
                <a:solidFill>
                  <a:srgbClr val="7F7F7F"/>
                </a:solidFill>
                <a:latin typeface="Gill Sans for Saab"/>
              </a:rPr>
              <a:t>Utrustningspaket</a:t>
            </a:r>
            <a:endParaRPr kumimoji="0" lang="sv-SE" sz="4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dobjekt 6" descr="9-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744200" cy="759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ubrik 11"/>
          <p:cNvSpPr>
            <a:spLocks noGrp="1"/>
          </p:cNvSpPr>
          <p:nvPr>
            <p:ph type="title" idx="4294967295"/>
          </p:nvPr>
        </p:nvSpPr>
        <p:spPr bwMode="auto">
          <a:xfrm>
            <a:off x="643456" y="348615"/>
            <a:ext cx="7623175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sv-SE" dirty="0">
                <a:latin typeface="Gill Sans for Saab"/>
              </a:rPr>
              <a:t>Saab 9-3</a:t>
            </a:r>
          </a:p>
        </p:txBody>
      </p:sp>
      <p:sp>
        <p:nvSpPr>
          <p:cNvPr id="24581" name="Rektangel 14"/>
          <p:cNvSpPr>
            <a:spLocks noChangeArrowheads="1"/>
          </p:cNvSpPr>
          <p:nvPr/>
        </p:nvSpPr>
        <p:spPr bwMode="auto">
          <a:xfrm>
            <a:off x="3956253" y="761880"/>
            <a:ext cx="5343525" cy="22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Klicka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på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bilen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för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mer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fakta</a:t>
            </a:r>
            <a:endParaRPr lang="en-GB" sz="1000" dirty="0">
              <a:solidFill>
                <a:srgbClr val="7F7F7F"/>
              </a:solidFill>
              <a:latin typeface="Gill Sans for Saab"/>
            </a:endParaRPr>
          </a:p>
        </p:txBody>
      </p:sp>
      <p:sp>
        <p:nvSpPr>
          <p:cNvPr id="7" name="Parallelltrapets 6">
            <a:hlinkClick r:id="rId4" action="ppaction://hlinksldjump"/>
          </p:cNvPr>
          <p:cNvSpPr/>
          <p:nvPr/>
        </p:nvSpPr>
        <p:spPr>
          <a:xfrm>
            <a:off x="3087938" y="2976880"/>
            <a:ext cx="5043237" cy="2225040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arallelltrapets 7">
            <a:hlinkClick r:id="rId5" action="ppaction://hlinksldjump"/>
          </p:cNvPr>
          <p:cNvSpPr/>
          <p:nvPr/>
        </p:nvSpPr>
        <p:spPr>
          <a:xfrm>
            <a:off x="508000" y="3108960"/>
            <a:ext cx="2579938" cy="1219200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arallelltrapets 8">
            <a:hlinkClick r:id="rId6" action="ppaction://hlinksldjump"/>
          </p:cNvPr>
          <p:cNvSpPr/>
          <p:nvPr/>
        </p:nvSpPr>
        <p:spPr>
          <a:xfrm>
            <a:off x="2793683" y="2783840"/>
            <a:ext cx="1656527" cy="487680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arallelltrapets 9">
            <a:hlinkClick r:id="rId7" action="ppaction://hlinksldjump"/>
          </p:cNvPr>
          <p:cNvSpPr/>
          <p:nvPr/>
        </p:nvSpPr>
        <p:spPr>
          <a:xfrm>
            <a:off x="8361928" y="3474720"/>
            <a:ext cx="1930455" cy="768985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4"/>
          <p:cNvSpPr>
            <a:spLocks noChangeArrowheads="1"/>
          </p:cNvSpPr>
          <p:nvPr/>
        </p:nvSpPr>
        <p:spPr bwMode="auto">
          <a:xfrm>
            <a:off x="823380" y="4847084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SportCombi</a:t>
            </a:r>
          </a:p>
        </p:txBody>
      </p:sp>
      <p:sp>
        <p:nvSpPr>
          <p:cNvPr id="12" name="Rektangel 14"/>
          <p:cNvSpPr>
            <a:spLocks noChangeArrowheads="1"/>
          </p:cNvSpPr>
          <p:nvPr/>
        </p:nvSpPr>
        <p:spPr bwMode="auto">
          <a:xfrm>
            <a:off x="6990684" y="5201920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Sport Sedan</a:t>
            </a:r>
          </a:p>
        </p:txBody>
      </p:sp>
      <p:sp>
        <p:nvSpPr>
          <p:cNvPr id="13" name="Rektangel 14"/>
          <p:cNvSpPr>
            <a:spLocks noChangeArrowheads="1"/>
          </p:cNvSpPr>
          <p:nvPr/>
        </p:nvSpPr>
        <p:spPr bwMode="auto">
          <a:xfrm>
            <a:off x="8789455" y="4549567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Convertible</a:t>
            </a:r>
          </a:p>
        </p:txBody>
      </p:sp>
      <p:sp>
        <p:nvSpPr>
          <p:cNvPr id="14" name="Rektangel 14"/>
          <p:cNvSpPr>
            <a:spLocks noChangeArrowheads="1"/>
          </p:cNvSpPr>
          <p:nvPr/>
        </p:nvSpPr>
        <p:spPr bwMode="auto">
          <a:xfrm>
            <a:off x="3956253" y="2635081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 dirty="0">
                <a:solidFill>
                  <a:srgbClr val="7F7F7F"/>
                </a:solidFill>
                <a:latin typeface="Gill Sans for Saab"/>
              </a:rPr>
              <a:t>9-3 X</a:t>
            </a:r>
          </a:p>
        </p:txBody>
      </p:sp>
      <p:pic>
        <p:nvPicPr>
          <p:cNvPr id="18" name="Bildobjekt 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Dagens Saab-bilar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9-3</a:t>
            </a:r>
          </a:p>
        </p:txBody>
      </p:sp>
      <p:sp>
        <p:nvSpPr>
          <p:cNvPr id="2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25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Bildobjekt 6" descr="9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8" y="0"/>
            <a:ext cx="10742823" cy="759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ubrik 11"/>
          <p:cNvSpPr>
            <a:spLocks noGrp="1"/>
          </p:cNvSpPr>
          <p:nvPr>
            <p:ph type="title" idx="4294967295"/>
          </p:nvPr>
        </p:nvSpPr>
        <p:spPr bwMode="auto">
          <a:xfrm>
            <a:off x="669605" y="348615"/>
            <a:ext cx="7623175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sv-SE" dirty="0">
                <a:latin typeface="Gill Sans for Saab"/>
              </a:rPr>
              <a:t>Saab 9-5</a:t>
            </a:r>
          </a:p>
        </p:txBody>
      </p:sp>
      <p:sp>
        <p:nvSpPr>
          <p:cNvPr id="7" name="Parallelltrapets 6"/>
          <p:cNvSpPr/>
          <p:nvPr/>
        </p:nvSpPr>
        <p:spPr>
          <a:xfrm>
            <a:off x="2722563" y="2976880"/>
            <a:ext cx="4349007" cy="2225040"/>
          </a:xfrm>
          <a:prstGeom prst="trapezoi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arallelltrapets 7">
            <a:hlinkClick r:id="rId4" action="ppaction://hlinksldjump"/>
          </p:cNvPr>
          <p:cNvSpPr/>
          <p:nvPr/>
        </p:nvSpPr>
        <p:spPr>
          <a:xfrm>
            <a:off x="2560396" y="2976880"/>
            <a:ext cx="4511173" cy="2225040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hlinkClick r:id="rId5" action="ppaction://hlinksldjump"/>
          </p:cNvPr>
          <p:cNvSpPr/>
          <p:nvPr/>
        </p:nvSpPr>
        <p:spPr>
          <a:xfrm>
            <a:off x="6898845" y="2854960"/>
            <a:ext cx="2672159" cy="131064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hlinkClick r:id="rId6" action="ppaction://hlinksldjump"/>
          </p:cNvPr>
          <p:cNvSpPr/>
          <p:nvPr/>
        </p:nvSpPr>
        <p:spPr>
          <a:xfrm>
            <a:off x="1341160" y="2682240"/>
            <a:ext cx="1960840" cy="8636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4"/>
          <p:cNvSpPr>
            <a:spLocks noChangeArrowheads="1"/>
          </p:cNvSpPr>
          <p:nvPr/>
        </p:nvSpPr>
        <p:spPr bwMode="auto">
          <a:xfrm>
            <a:off x="4705014" y="5682129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 dirty="0" err="1">
                <a:solidFill>
                  <a:srgbClr val="7F7F7F"/>
                </a:solidFill>
                <a:latin typeface="Gill Sans for Saab"/>
              </a:rPr>
              <a:t>Nya</a:t>
            </a:r>
            <a:r>
              <a:rPr lang="en-GB" sz="1600" dirty="0">
                <a:solidFill>
                  <a:srgbClr val="7F7F7F"/>
                </a:solidFill>
                <a:latin typeface="Gill Sans for Saab"/>
              </a:rPr>
              <a:t> 9-5</a:t>
            </a:r>
          </a:p>
        </p:txBody>
      </p:sp>
      <p:sp>
        <p:nvSpPr>
          <p:cNvPr id="15" name="Rektangel 14"/>
          <p:cNvSpPr>
            <a:spLocks noChangeArrowheads="1"/>
          </p:cNvSpPr>
          <p:nvPr/>
        </p:nvSpPr>
        <p:spPr bwMode="auto">
          <a:xfrm>
            <a:off x="1341160" y="3545840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 dirty="0">
                <a:solidFill>
                  <a:srgbClr val="7F7F7F"/>
                </a:solidFill>
                <a:latin typeface="Gill Sans for Saab"/>
              </a:rPr>
              <a:t>9-5 Wagon</a:t>
            </a:r>
          </a:p>
        </p:txBody>
      </p:sp>
      <p:sp>
        <p:nvSpPr>
          <p:cNvPr id="16" name="Rektangel 15"/>
          <p:cNvSpPr>
            <a:spLocks noChangeArrowheads="1"/>
          </p:cNvSpPr>
          <p:nvPr/>
        </p:nvSpPr>
        <p:spPr bwMode="auto">
          <a:xfrm>
            <a:off x="8280133" y="4400806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9-5 Sedan</a:t>
            </a:r>
          </a:p>
        </p:txBody>
      </p:sp>
      <p:pic>
        <p:nvPicPr>
          <p:cNvPr id="19" name="Bildobjekt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Dagens Saab-bilar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9-5</a:t>
            </a:r>
          </a:p>
        </p:txBody>
      </p:sp>
      <p:sp>
        <p:nvSpPr>
          <p:cNvPr id="2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26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Bildobjekt 6" descr="9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88" y="0"/>
            <a:ext cx="10742823" cy="759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ubrik 11"/>
          <p:cNvSpPr>
            <a:spLocks noGrp="1"/>
          </p:cNvSpPr>
          <p:nvPr>
            <p:ph type="title" idx="4294967295"/>
          </p:nvPr>
        </p:nvSpPr>
        <p:spPr bwMode="auto">
          <a:xfrm>
            <a:off x="642460" y="348088"/>
            <a:ext cx="7623175" cy="1260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sv-SE" dirty="0">
                <a:latin typeface="Gill Sans for Saab"/>
              </a:rPr>
              <a:t>USA-marknad</a:t>
            </a:r>
          </a:p>
        </p:txBody>
      </p:sp>
      <p:sp>
        <p:nvSpPr>
          <p:cNvPr id="7" name="Parallelltrapets 6"/>
          <p:cNvSpPr/>
          <p:nvPr/>
        </p:nvSpPr>
        <p:spPr>
          <a:xfrm>
            <a:off x="2722563" y="2976880"/>
            <a:ext cx="4349007" cy="2225040"/>
          </a:xfrm>
          <a:prstGeom prst="trapezoi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arallelltrapets 7">
            <a:hlinkClick r:id="rId3" action="ppaction://hlinksldjump"/>
          </p:cNvPr>
          <p:cNvSpPr/>
          <p:nvPr/>
        </p:nvSpPr>
        <p:spPr>
          <a:xfrm>
            <a:off x="1341160" y="2113280"/>
            <a:ext cx="3170701" cy="2052320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hlinkClick r:id="rId4" action="ppaction://hlinksldjump"/>
          </p:cNvPr>
          <p:cNvSpPr/>
          <p:nvPr/>
        </p:nvSpPr>
        <p:spPr>
          <a:xfrm>
            <a:off x="6898845" y="2854960"/>
            <a:ext cx="2672159" cy="131064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4"/>
          <p:cNvSpPr>
            <a:spLocks noChangeArrowheads="1"/>
          </p:cNvSpPr>
          <p:nvPr/>
        </p:nvSpPr>
        <p:spPr bwMode="auto">
          <a:xfrm>
            <a:off x="5121587" y="1693228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9-2X</a:t>
            </a:r>
          </a:p>
        </p:txBody>
      </p:sp>
      <p:sp>
        <p:nvSpPr>
          <p:cNvPr id="15" name="Rektangel 14"/>
          <p:cNvSpPr>
            <a:spLocks noChangeArrowheads="1"/>
          </p:cNvSpPr>
          <p:nvPr/>
        </p:nvSpPr>
        <p:spPr bwMode="auto">
          <a:xfrm>
            <a:off x="6370904" y="5641489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9-4X</a:t>
            </a:r>
          </a:p>
        </p:txBody>
      </p:sp>
      <p:sp>
        <p:nvSpPr>
          <p:cNvPr id="16" name="Rektangel 15"/>
          <p:cNvSpPr>
            <a:spLocks noChangeArrowheads="1"/>
          </p:cNvSpPr>
          <p:nvPr/>
        </p:nvSpPr>
        <p:spPr bwMode="auto">
          <a:xfrm>
            <a:off x="2129378" y="4165600"/>
            <a:ext cx="189918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 dirty="0">
                <a:solidFill>
                  <a:srgbClr val="7F7F7F"/>
                </a:solidFill>
                <a:latin typeface="Gill Sans for Saab"/>
              </a:rPr>
              <a:t>9-7X</a:t>
            </a:r>
          </a:p>
        </p:txBody>
      </p:sp>
      <p:sp>
        <p:nvSpPr>
          <p:cNvPr id="14" name="Parallelltrapets 13">
            <a:hlinkClick r:id="rId5" action="ppaction://hlinksldjump"/>
          </p:cNvPr>
          <p:cNvSpPr/>
          <p:nvPr/>
        </p:nvSpPr>
        <p:spPr>
          <a:xfrm>
            <a:off x="4998868" y="2384723"/>
            <a:ext cx="1778053" cy="968077"/>
          </a:xfrm>
          <a:prstGeom prst="trapezoid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hlinkClick r:id="rId3" action="ppaction://hlinksldjump"/>
          </p:cNvPr>
          <p:cNvSpPr/>
          <p:nvPr/>
        </p:nvSpPr>
        <p:spPr>
          <a:xfrm>
            <a:off x="4673138" y="2682240"/>
            <a:ext cx="4897469" cy="251968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hlinkClick r:id="rId6" action="ppaction://hlinksldjump"/>
          </p:cNvPr>
          <p:cNvSpPr/>
          <p:nvPr/>
        </p:nvSpPr>
        <p:spPr>
          <a:xfrm>
            <a:off x="4673138" y="1980585"/>
            <a:ext cx="1340773" cy="70165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1" name="Bildobjekt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Dagens Saab-bilar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USA-marknad</a:t>
            </a:r>
          </a:p>
        </p:txBody>
      </p:sp>
      <p:sp>
        <p:nvSpPr>
          <p:cNvPr id="23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27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4563"/>
            <a:ext cx="10706100" cy="7565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ubrik 8"/>
          <p:cNvSpPr>
            <a:spLocks noGrp="1"/>
          </p:cNvSpPr>
          <p:nvPr>
            <p:ph type="title"/>
          </p:nvPr>
        </p:nvSpPr>
        <p:spPr>
          <a:xfrm>
            <a:off x="-1492250" y="1008063"/>
            <a:ext cx="10701338" cy="1260475"/>
          </a:xfrm>
          <a:noFill/>
        </p:spPr>
        <p:txBody>
          <a:bodyPr/>
          <a:lstStyle/>
          <a:p>
            <a:r>
              <a:rPr lang="sv-SE" sz="7200" spc="-100" dirty="0"/>
              <a:t>Varumärket</a:t>
            </a:r>
          </a:p>
        </p:txBody>
      </p:sp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28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8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Bildobjekt 3" descr="Saab_UTB_PPT_VARUMARKE_DNA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32"/>
            <a:ext cx="10731500" cy="7583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4"/>
          <p:cNvSpPr txBox="1">
            <a:spLocks noChangeArrowheads="1"/>
          </p:cNvSpPr>
          <p:nvPr/>
        </p:nvSpPr>
        <p:spPr bwMode="auto">
          <a:xfrm>
            <a:off x="1246187" y="2247904"/>
            <a:ext cx="81946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8" tIns="45704" rIns="91408" bIns="45704">
            <a:prstTxWarp prst="textNoShape">
              <a:avLst/>
            </a:prstTxWarp>
          </a:bodyPr>
          <a:lstStyle/>
          <a:p>
            <a:pPr marL="546100" indent="-377825" algn="ctr" defTabSz="914400">
              <a:spcBef>
                <a:spcPts val="2463"/>
              </a:spcBef>
              <a:buClr>
                <a:srgbClr val="FFFFFF"/>
              </a:buClr>
              <a:buSzPct val="171000"/>
              <a:buFont typeface="Wingdings" charset="2"/>
              <a:buNone/>
            </a:pPr>
            <a:r>
              <a:rPr lang="sv-SE" sz="1600" dirty="0">
                <a:solidFill>
                  <a:srgbClr val="000000"/>
                </a:solidFill>
                <a:latin typeface="Gill Sans for Saab"/>
                <a:sym typeface="Gill Sans" charset="0"/>
              </a:rPr>
              <a:t>Saab har sedan starten präglats av företagets skandinaviska </a:t>
            </a:r>
            <a:br>
              <a:rPr lang="sv-SE" sz="1600" dirty="0">
                <a:solidFill>
                  <a:srgbClr val="000000"/>
                </a:solidFill>
                <a:latin typeface="Gill Sans for Saab"/>
                <a:sym typeface="Gill Sans" charset="0"/>
              </a:rPr>
            </a:br>
            <a:r>
              <a:rPr lang="sv-SE" sz="1600" dirty="0">
                <a:solidFill>
                  <a:srgbClr val="000000"/>
                </a:solidFill>
                <a:latin typeface="Gill Sans for Saab"/>
                <a:sym typeface="Gill Sans" charset="0"/>
              </a:rPr>
              <a:t>ursprung, arvet från flygplansindustrin samt ett innovativt sinnelag. </a:t>
            </a:r>
            <a:br>
              <a:rPr lang="sv-SE" sz="1600" dirty="0">
                <a:solidFill>
                  <a:srgbClr val="000000"/>
                </a:solidFill>
                <a:latin typeface="Gill Sans for Saab"/>
                <a:sym typeface="Gill Sans" charset="0"/>
              </a:rPr>
            </a:br>
            <a:r>
              <a:rPr lang="sv-SE" sz="1600" dirty="0">
                <a:solidFill>
                  <a:srgbClr val="000000"/>
                </a:solidFill>
                <a:latin typeface="Gill Sans for Saab"/>
                <a:sym typeface="Gill Sans" charset="0"/>
              </a:rPr>
              <a:t>Detta har medfört att Saab alltid stått för vissa kvaliteter. </a:t>
            </a: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Värden</a:t>
            </a: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29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0" name="Rubrik 8"/>
          <p:cNvSpPr txBox="1">
            <a:spLocks/>
          </p:cNvSpPr>
          <p:nvPr/>
        </p:nvSpPr>
        <p:spPr bwMode="auto">
          <a:xfrm>
            <a:off x="0" y="910176"/>
            <a:ext cx="1073150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ts val="3800"/>
              </a:lnSpc>
              <a:defRPr/>
            </a:pPr>
            <a:r>
              <a:rPr lang="sv-SE" sz="3600" dirty="0">
                <a:solidFill>
                  <a:srgbClr val="7F7F7F"/>
                </a:solidFill>
                <a:latin typeface="Gill Sans for Saab"/>
              </a:rPr>
              <a:t>V</a:t>
            </a:r>
            <a:r>
              <a:rPr kumimoji="0" lang="sv-SE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arumärket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 Saab</a:t>
            </a:r>
            <a:r>
              <a:rPr lang="sv-SE" sz="3600" dirty="0">
                <a:solidFill>
                  <a:srgbClr val="7F7F7F"/>
                </a:solidFill>
                <a:latin typeface="Gill Sans for Saab"/>
              </a:rPr>
              <a:t> står för: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ubrik 8"/>
          <p:cNvSpPr txBox="1">
            <a:spLocks/>
          </p:cNvSpPr>
          <p:nvPr/>
        </p:nvSpPr>
        <p:spPr bwMode="auto">
          <a:xfrm>
            <a:off x="1015396" y="5418505"/>
            <a:ext cx="2954167" cy="26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ts val="3800"/>
              </a:lnSpc>
            </a:pPr>
            <a:r>
              <a:rPr lang="sv-SE" sz="2000" dirty="0">
                <a:latin typeface="Gill Sans for Saab"/>
              </a:rPr>
              <a:t>Skandinavisk design</a:t>
            </a:r>
          </a:p>
        </p:txBody>
      </p:sp>
      <p:sp>
        <p:nvSpPr>
          <p:cNvPr id="12" name="Rubrik 8"/>
          <p:cNvSpPr txBox="1">
            <a:spLocks/>
          </p:cNvSpPr>
          <p:nvPr/>
        </p:nvSpPr>
        <p:spPr bwMode="auto">
          <a:xfrm>
            <a:off x="4017438" y="5418505"/>
            <a:ext cx="2509358" cy="26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ts val="3800"/>
              </a:lnSpc>
            </a:pPr>
            <a:r>
              <a:rPr lang="sv-SE" sz="2000">
                <a:latin typeface="Gill Sans for Saab"/>
              </a:rPr>
              <a:t>Körglädje</a:t>
            </a:r>
          </a:p>
        </p:txBody>
      </p:sp>
      <p:sp>
        <p:nvSpPr>
          <p:cNvPr id="13" name="Rubrik 8"/>
          <p:cNvSpPr txBox="1">
            <a:spLocks/>
          </p:cNvSpPr>
          <p:nvPr/>
        </p:nvSpPr>
        <p:spPr bwMode="auto">
          <a:xfrm>
            <a:off x="6653787" y="5418505"/>
            <a:ext cx="2754606" cy="26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ts val="3800"/>
              </a:lnSpc>
            </a:pPr>
            <a:r>
              <a:rPr lang="sv-SE" sz="2000" dirty="0">
                <a:latin typeface="Gill Sans for Saab"/>
              </a:rPr>
              <a:t>Ansvarsfull prestanda</a:t>
            </a:r>
          </a:p>
        </p:txBody>
      </p:sp>
      <p:pic>
        <p:nvPicPr>
          <p:cNvPr id="16" name="Bildobjekt 1" descr="Saab_UTB_PPT_VARUMARKE_Design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772042" y="3447012"/>
            <a:ext cx="2509360" cy="177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Bildobjekt 1" descr="Saab_UTB_PPT_VARUMARKE_Forarfokus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017438" y="3447012"/>
            <a:ext cx="2509358" cy="177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Bildobjekt 1" descr="Saab_UTB_PPT_VARUMARKE_Design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262831" y="3447011"/>
            <a:ext cx="2509360" cy="177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Bildobjekt 1" descr="Saab_UTB_PPT_VARUMARKE_Desig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58737" y="-22118"/>
            <a:ext cx="10780711" cy="761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ubrik 1"/>
          <p:cNvSpPr txBox="1">
            <a:spLocks/>
          </p:cNvSpPr>
          <p:nvPr/>
        </p:nvSpPr>
        <p:spPr bwMode="auto">
          <a:xfrm>
            <a:off x="649288" y="-206594"/>
            <a:ext cx="762317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b">
            <a:prstTxWarp prst="textNoShape">
              <a:avLst/>
            </a:prstTxWarp>
          </a:bodyPr>
          <a:lstStyle/>
          <a:p>
            <a:pPr eaLnBrk="0" hangingPunct="0">
              <a:lnSpc>
                <a:spcPts val="3800"/>
              </a:lnSpc>
            </a:pPr>
            <a:r>
              <a:rPr lang="sv-SE" sz="4000" dirty="0">
                <a:solidFill>
                  <a:srgbClr val="7F7F7F"/>
                </a:solidFill>
                <a:latin typeface="Gill Sans for Saab"/>
              </a:rPr>
              <a:t>Skandinavisk design</a:t>
            </a:r>
          </a:p>
        </p:txBody>
      </p:sp>
      <p:sp>
        <p:nvSpPr>
          <p:cNvPr id="4" name="Platshållare för text 3"/>
          <p:cNvSpPr txBox="1">
            <a:spLocks/>
          </p:cNvSpPr>
          <p:nvPr/>
        </p:nvSpPr>
        <p:spPr>
          <a:xfrm>
            <a:off x="649288" y="1074201"/>
            <a:ext cx="9317971" cy="2544986"/>
          </a:xfrm>
          <a:prstGeom prst="rect">
            <a:avLst/>
          </a:prstGeom>
        </p:spPr>
        <p:txBody>
          <a:bodyPr lIns="99551" tIns="49775" rIns="99551" bIns="49775" numCol="1" spcCol="180000"/>
          <a:lstStyle/>
          <a:p>
            <a:pPr defTabSz="497754" eaLnBrk="0" hangingPunct="0">
              <a:spcBef>
                <a:spcPct val="20000"/>
              </a:spcBef>
              <a:spcAft>
                <a:spcPts val="600"/>
              </a:spcAft>
              <a:defRPr/>
            </a:pPr>
            <a:r>
              <a:rPr lang="sv-SE" sz="1600" dirty="0">
                <a:latin typeface="Gill Sans for Saab"/>
                <a:cs typeface="Gill Sans for Saab"/>
              </a:rPr>
              <a:t>Saabs ursprung i flygindustrin märks i företagets fokus på innovativa lösningar och ett maximalt utnyttjande av material och resurser.</a:t>
            </a:r>
          </a:p>
          <a:p>
            <a:pPr defTabSz="497754" eaLnBrk="0" hangingPunct="0">
              <a:spcBef>
                <a:spcPct val="20000"/>
              </a:spcBef>
              <a:spcAft>
                <a:spcPts val="600"/>
              </a:spcAft>
              <a:defRPr/>
            </a:pPr>
            <a:r>
              <a:rPr lang="sv-SE" sz="1600" dirty="0">
                <a:latin typeface="Gill Sans for Saab"/>
                <a:cs typeface="Gill Sans for Saab"/>
              </a:rPr>
              <a:t>Bilens design präglas av skandinavisk funktionalitet samt de höga krav på kvalitet och säkerhet som klimatet här uppe i norr kräver. </a:t>
            </a:r>
          </a:p>
          <a:p>
            <a:pPr marL="1798638" defTabSz="497754" eaLnBrk="0" hangingPunct="0">
              <a:spcBef>
                <a:spcPct val="20000"/>
              </a:spcBef>
              <a:spcAft>
                <a:spcPts val="600"/>
              </a:spcAft>
              <a:defRPr/>
            </a:pPr>
            <a:r>
              <a:rPr lang="sv-SE" sz="1600" dirty="0">
                <a:latin typeface="Gill Sans for Saab"/>
                <a:cs typeface="Gill Sans for Saab"/>
              </a:rPr>
              <a:t>Den unika Saab-designen har i alla tider varit framåtskridande och med en strävan att utveckla oväntade lösningar. Detta har givit Saab ett tydligt eget och tidlöst uttryck.</a:t>
            </a:r>
          </a:p>
          <a:p>
            <a:pPr defTabSz="497754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sv-SE" sz="1400" dirty="0">
              <a:solidFill>
                <a:srgbClr val="7F7F7F"/>
              </a:solidFill>
              <a:latin typeface="Gill Sans for Saab"/>
              <a:cs typeface="Gill Sans for Saab"/>
            </a:endParaRPr>
          </a:p>
        </p:txBody>
      </p:sp>
      <p:pic>
        <p:nvPicPr>
          <p:cNvPr id="8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Skandinavisk design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30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dobjekt 1" descr="Saab_UTB_PPT_VARUMARKE_Forarfokus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9050" y="-9451"/>
            <a:ext cx="10742613" cy="7591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ubrik 1"/>
          <p:cNvSpPr txBox="1">
            <a:spLocks/>
          </p:cNvSpPr>
          <p:nvPr/>
        </p:nvSpPr>
        <p:spPr bwMode="auto">
          <a:xfrm>
            <a:off x="3632201" y="624415"/>
            <a:ext cx="5853683" cy="77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sv-SE" sz="4000">
                <a:solidFill>
                  <a:srgbClr val="FFFFFF"/>
                </a:solidFill>
                <a:latin typeface="Gill Sans for Saab"/>
              </a:rPr>
              <a:t>Körglädje</a:t>
            </a:r>
          </a:p>
        </p:txBody>
      </p:sp>
      <p:sp>
        <p:nvSpPr>
          <p:cNvPr id="31748" name="Platshållare för text 3"/>
          <p:cNvSpPr txBox="1">
            <a:spLocks/>
          </p:cNvSpPr>
          <p:nvPr/>
        </p:nvSpPr>
        <p:spPr bwMode="auto">
          <a:xfrm>
            <a:off x="3632201" y="1397000"/>
            <a:ext cx="6286499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</a:pPr>
            <a:r>
              <a:rPr lang="sv-SE" sz="1600" dirty="0">
                <a:solidFill>
                  <a:srgbClr val="FFFFFF"/>
                </a:solidFill>
                <a:latin typeface="Gill Sans for Saab"/>
                <a:ea typeface="Gill Sans for Saab"/>
                <a:cs typeface="Gill Sans for Saab"/>
              </a:rPr>
              <a:t>Bilen är byggd för aktiv körning med förarens behov i centrum.</a:t>
            </a:r>
            <a:br>
              <a:rPr lang="sv-SE" sz="1600" dirty="0">
                <a:solidFill>
                  <a:srgbClr val="FFFFFF"/>
                </a:solidFill>
                <a:latin typeface="Gill Sans for Saab"/>
                <a:ea typeface="Gill Sans for Saab"/>
                <a:cs typeface="Gill Sans for Saab"/>
              </a:rPr>
            </a:br>
            <a:r>
              <a:rPr lang="sv-SE" sz="1600" dirty="0">
                <a:solidFill>
                  <a:srgbClr val="FFFFFF"/>
                </a:solidFill>
                <a:latin typeface="Gill Sans for Saab"/>
                <a:ea typeface="Gill Sans for Saab"/>
                <a:cs typeface="Gill Sans for Saab"/>
              </a:rPr>
              <a:t>En omedelbar och tydlig feedback ger föraren rätt återkoppling vid rätt tidpunkt vilket ger en säker och bra körupplevelse.</a:t>
            </a: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Körglädje</a:t>
            </a:r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31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Bildobjekt 6" descr="ansv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0867" y="0"/>
            <a:ext cx="10736084" cy="758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ubrik 2"/>
          <p:cNvSpPr>
            <a:spLocks noGrp="1"/>
          </p:cNvSpPr>
          <p:nvPr>
            <p:ph type="title"/>
          </p:nvPr>
        </p:nvSpPr>
        <p:spPr>
          <a:xfrm>
            <a:off x="680262" y="3867581"/>
            <a:ext cx="7624762" cy="1260475"/>
          </a:xfrm>
          <a:noFill/>
        </p:spPr>
        <p:txBody>
          <a:bodyPr/>
          <a:lstStyle/>
          <a:p>
            <a:r>
              <a:rPr lang="sv-SE">
                <a:solidFill>
                  <a:schemeClr val="bg1"/>
                </a:solidFill>
                <a:latin typeface="Gill Sans for Saab"/>
                <a:cs typeface="Gill Sans for Saab"/>
              </a:rPr>
              <a:t>Ansvarsfull prestanda</a:t>
            </a:r>
          </a:p>
        </p:txBody>
      </p:sp>
      <p:sp>
        <p:nvSpPr>
          <p:cNvPr id="32772" name="Platshållare för text 10"/>
          <p:cNvSpPr>
            <a:spLocks noGrp="1"/>
          </p:cNvSpPr>
          <p:nvPr>
            <p:ph type="body" sz="quarter" idx="11"/>
          </p:nvPr>
        </p:nvSpPr>
        <p:spPr bwMode="auto">
          <a:xfrm>
            <a:off x="689788" y="5155147"/>
            <a:ext cx="7319284" cy="3783013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sv-SE" sz="1600" dirty="0">
                <a:solidFill>
                  <a:schemeClr val="bg1"/>
                </a:solidFill>
              </a:rPr>
              <a:t>Saab har alltid präglats av ett ansvar gentemot sin omvärld. Därför har alltid prestanda, säkerhet och miljöhänsyn gått hand i hand. Företagets imponerande lista över innovationer på säkerhetsområdet är ett tydligt bevis på Saabs ansvarsfulla företagskultur.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32773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Ansvarsfull prestanda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32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Bildobjekt 1" descr="Saab_UTB_PPT_VARUMARKE_Design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58737" y="-22118"/>
            <a:ext cx="10780711" cy="761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ubrik 3"/>
          <p:cNvSpPr>
            <a:spLocks noGrp="1"/>
          </p:cNvSpPr>
          <p:nvPr>
            <p:ph type="title"/>
          </p:nvPr>
        </p:nvSpPr>
        <p:spPr>
          <a:xfrm>
            <a:off x="639129" y="-200025"/>
            <a:ext cx="7624762" cy="1260475"/>
          </a:xfrm>
          <a:noFill/>
        </p:spPr>
        <p:txBody>
          <a:bodyPr/>
          <a:lstStyle/>
          <a:p>
            <a:r>
              <a:rPr lang="sv-SE" dirty="0"/>
              <a:t>Prisvinnande säkerhet</a:t>
            </a:r>
          </a:p>
        </p:txBody>
      </p:sp>
      <p:sp>
        <p:nvSpPr>
          <p:cNvPr id="33797" name="Platshållare för text 5"/>
          <p:cNvSpPr>
            <a:spLocks noGrp="1"/>
          </p:cNvSpPr>
          <p:nvPr>
            <p:ph type="body" sz="quarter" idx="11"/>
          </p:nvPr>
        </p:nvSpPr>
        <p:spPr bwMode="auto">
          <a:xfrm>
            <a:off x="648654" y="1210310"/>
            <a:ext cx="4810125" cy="3783013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2300" dirty="0" err="1">
                <a:solidFill>
                  <a:srgbClr val="7F7F7F"/>
                </a:solidFill>
              </a:rPr>
              <a:t>Five</a:t>
            </a:r>
            <a:r>
              <a:rPr lang="sv-SE" sz="2300" dirty="0">
                <a:solidFill>
                  <a:srgbClr val="7F7F7F"/>
                </a:solidFill>
              </a:rPr>
              <a:t> stars – Saab 9-5 and 9-3</a:t>
            </a:r>
          </a:p>
          <a:p>
            <a:r>
              <a:rPr lang="sv-SE" sz="1600" dirty="0" err="1"/>
              <a:t>Top</a:t>
            </a:r>
            <a:r>
              <a:rPr lang="sv-SE" sz="1600" dirty="0"/>
              <a:t> rating in the European New Car </a:t>
            </a:r>
            <a:r>
              <a:rPr lang="sv-SE" sz="1600" dirty="0" err="1"/>
              <a:t>Assessment</a:t>
            </a:r>
            <a:r>
              <a:rPr lang="sv-SE" sz="1600" dirty="0"/>
              <a:t> </a:t>
            </a:r>
          </a:p>
          <a:p>
            <a:r>
              <a:rPr lang="sv-SE" sz="1600" dirty="0"/>
              <a:t>Program (</a:t>
            </a:r>
            <a:r>
              <a:rPr lang="sv-SE" sz="1600" dirty="0" err="1"/>
              <a:t>EuroNCAP</a:t>
            </a:r>
            <a:r>
              <a:rPr lang="sv-SE" sz="1600" dirty="0"/>
              <a:t>) tests.</a:t>
            </a:r>
          </a:p>
          <a:p>
            <a:endParaRPr lang="sv-SE" sz="1600" dirty="0"/>
          </a:p>
          <a:p>
            <a:r>
              <a:rPr lang="sv-SE" sz="2300" dirty="0">
                <a:solidFill>
                  <a:srgbClr val="7F7F7F"/>
                </a:solidFill>
              </a:rPr>
              <a:t>Maximum rating for SAHR</a:t>
            </a:r>
            <a:r>
              <a:rPr lang="sv-SE" sz="2000" dirty="0">
                <a:solidFill>
                  <a:srgbClr val="7F7F7F"/>
                </a:solidFill>
              </a:rPr>
              <a:t> </a:t>
            </a:r>
          </a:p>
          <a:p>
            <a:r>
              <a:rPr lang="sv-SE" sz="1600" dirty="0"/>
              <a:t>Good – Maximum rating for Saab </a:t>
            </a:r>
            <a:r>
              <a:rPr lang="sv-SE" sz="1600" dirty="0" err="1"/>
              <a:t>Active</a:t>
            </a:r>
            <a:r>
              <a:rPr lang="sv-SE" sz="1600" dirty="0"/>
              <a:t> </a:t>
            </a:r>
            <a:r>
              <a:rPr lang="sv-SE" sz="1600" dirty="0" err="1"/>
              <a:t>Head</a:t>
            </a:r>
            <a:r>
              <a:rPr lang="sv-SE" sz="1600" dirty="0"/>
              <a:t> </a:t>
            </a:r>
          </a:p>
          <a:p>
            <a:r>
              <a:rPr lang="sv-SE" sz="1600" dirty="0" err="1"/>
              <a:t>Restraints</a:t>
            </a:r>
            <a:r>
              <a:rPr lang="sv-SE" sz="1600" dirty="0"/>
              <a:t> (SAHR) in </a:t>
            </a:r>
            <a:r>
              <a:rPr lang="sv-SE" sz="1600" dirty="0" err="1"/>
              <a:t>Britain’s</a:t>
            </a:r>
            <a:r>
              <a:rPr lang="sv-SE" sz="1600" dirty="0"/>
              <a:t> </a:t>
            </a:r>
            <a:r>
              <a:rPr lang="sv-SE" sz="1600" dirty="0" err="1"/>
              <a:t>Thatcham</a:t>
            </a:r>
            <a:r>
              <a:rPr lang="sv-SE" sz="1600" dirty="0"/>
              <a:t> </a:t>
            </a:r>
            <a:r>
              <a:rPr lang="sv-SE" sz="1600" dirty="0" err="1"/>
              <a:t>insurance</a:t>
            </a:r>
            <a:r>
              <a:rPr lang="sv-SE" sz="1600" dirty="0"/>
              <a:t> </a:t>
            </a:r>
          </a:p>
          <a:p>
            <a:r>
              <a:rPr lang="sv-SE" sz="1600" dirty="0"/>
              <a:t>research </a:t>
            </a:r>
            <a:r>
              <a:rPr lang="sv-SE" sz="1600" dirty="0" err="1"/>
              <a:t>centre</a:t>
            </a:r>
            <a:r>
              <a:rPr lang="sv-SE" sz="1600" dirty="0"/>
              <a:t> tests.</a:t>
            </a:r>
          </a:p>
          <a:p>
            <a:endParaRPr lang="sv-SE" sz="1600" dirty="0"/>
          </a:p>
          <a:p>
            <a:r>
              <a:rPr lang="sv-SE" sz="2300" dirty="0" err="1">
                <a:solidFill>
                  <a:srgbClr val="7F7F7F"/>
                </a:solidFill>
              </a:rPr>
              <a:t>Top</a:t>
            </a:r>
            <a:r>
              <a:rPr lang="sv-SE" sz="2300" dirty="0">
                <a:solidFill>
                  <a:srgbClr val="7F7F7F"/>
                </a:solidFill>
              </a:rPr>
              <a:t> </a:t>
            </a:r>
            <a:r>
              <a:rPr lang="sv-SE" sz="2300" dirty="0" err="1">
                <a:solidFill>
                  <a:srgbClr val="7F7F7F"/>
                </a:solidFill>
              </a:rPr>
              <a:t>Safety</a:t>
            </a:r>
            <a:r>
              <a:rPr lang="sv-SE" sz="2300" dirty="0">
                <a:solidFill>
                  <a:srgbClr val="7F7F7F"/>
                </a:solidFill>
              </a:rPr>
              <a:t> Pick Award 2007</a:t>
            </a:r>
          </a:p>
          <a:p>
            <a:r>
              <a:rPr lang="sv-SE" sz="1600" dirty="0" err="1"/>
              <a:t>Top</a:t>
            </a:r>
            <a:r>
              <a:rPr lang="sv-SE" sz="1600" dirty="0"/>
              <a:t> rating for Saab 9-3 Sport Sedan in the US Insurance </a:t>
            </a:r>
            <a:r>
              <a:rPr lang="sv-SE" sz="1600" dirty="0" err="1"/>
              <a:t>Institute</a:t>
            </a:r>
            <a:r>
              <a:rPr lang="sv-SE" sz="1600" dirty="0"/>
              <a:t> for </a:t>
            </a:r>
            <a:r>
              <a:rPr lang="sv-SE" sz="1600" dirty="0" err="1"/>
              <a:t>Highway</a:t>
            </a:r>
            <a:r>
              <a:rPr lang="sv-SE" sz="1600" dirty="0"/>
              <a:t> </a:t>
            </a:r>
            <a:r>
              <a:rPr lang="sv-SE" sz="1600" dirty="0" err="1"/>
              <a:t>Safety</a:t>
            </a:r>
            <a:r>
              <a:rPr lang="sv-SE" sz="1600" dirty="0"/>
              <a:t> (IIHS) tests.</a:t>
            </a:r>
          </a:p>
          <a:p>
            <a:endParaRPr lang="sv-SE" sz="1600" dirty="0"/>
          </a:p>
          <a:p>
            <a:r>
              <a:rPr lang="sv-SE" sz="2300" dirty="0" err="1">
                <a:solidFill>
                  <a:srgbClr val="7F7F7F"/>
                </a:solidFill>
              </a:rPr>
              <a:t>Top</a:t>
            </a:r>
            <a:r>
              <a:rPr lang="sv-SE" sz="2300" dirty="0">
                <a:solidFill>
                  <a:srgbClr val="7F7F7F"/>
                </a:solidFill>
              </a:rPr>
              <a:t> </a:t>
            </a:r>
            <a:r>
              <a:rPr lang="sv-SE" sz="2300" dirty="0" err="1">
                <a:solidFill>
                  <a:srgbClr val="7F7F7F"/>
                </a:solidFill>
              </a:rPr>
              <a:t>Safety</a:t>
            </a:r>
            <a:r>
              <a:rPr lang="sv-SE" sz="2300" dirty="0">
                <a:solidFill>
                  <a:srgbClr val="7F7F7F"/>
                </a:solidFill>
              </a:rPr>
              <a:t> Pick Award 2007</a:t>
            </a:r>
          </a:p>
          <a:p>
            <a:r>
              <a:rPr lang="sv-SE" sz="1600" dirty="0" err="1"/>
              <a:t>Top</a:t>
            </a:r>
            <a:r>
              <a:rPr lang="sv-SE" sz="1600" dirty="0"/>
              <a:t> rating for Saab 9-3 </a:t>
            </a:r>
            <a:r>
              <a:rPr lang="sv-SE" sz="1600" dirty="0" err="1"/>
              <a:t>Convertible</a:t>
            </a:r>
            <a:r>
              <a:rPr lang="sv-SE" sz="1600" dirty="0"/>
              <a:t> in the US Insurance </a:t>
            </a:r>
            <a:r>
              <a:rPr lang="sv-SE" sz="1600" dirty="0" err="1"/>
              <a:t>Institute</a:t>
            </a:r>
            <a:r>
              <a:rPr lang="sv-SE" sz="1600" dirty="0"/>
              <a:t> for </a:t>
            </a:r>
            <a:r>
              <a:rPr lang="sv-SE" sz="1600" dirty="0" err="1"/>
              <a:t>Highway</a:t>
            </a:r>
            <a:r>
              <a:rPr lang="sv-SE" sz="1600" dirty="0"/>
              <a:t> </a:t>
            </a:r>
            <a:r>
              <a:rPr lang="sv-SE" sz="1600" dirty="0" err="1"/>
              <a:t>Safety</a:t>
            </a:r>
            <a:r>
              <a:rPr lang="sv-SE" sz="1600" dirty="0"/>
              <a:t> (IIHS) tests.</a:t>
            </a:r>
          </a:p>
        </p:txBody>
      </p:sp>
      <p:pic>
        <p:nvPicPr>
          <p:cNvPr id="8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Säkerhet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33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Bildobjekt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14288"/>
            <a:ext cx="10710862" cy="756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ubrik 1"/>
          <p:cNvSpPr>
            <a:spLocks noGrp="1"/>
          </p:cNvSpPr>
          <p:nvPr>
            <p:ph type="title"/>
          </p:nvPr>
        </p:nvSpPr>
        <p:spPr>
          <a:xfrm>
            <a:off x="639129" y="1224280"/>
            <a:ext cx="7624762" cy="1260475"/>
          </a:xfrm>
          <a:noFill/>
        </p:spPr>
        <p:txBody>
          <a:bodyPr/>
          <a:lstStyle/>
          <a:p>
            <a:r>
              <a:rPr lang="sv-SE" sz="3600" dirty="0"/>
              <a:t>Vi fortsätter att bygga </a:t>
            </a:r>
            <a:br>
              <a:rPr lang="sv-SE" sz="3600" dirty="0"/>
            </a:br>
            <a:r>
              <a:rPr lang="sv-SE" sz="3600" dirty="0"/>
              <a:t>varumärket Saab.</a:t>
            </a:r>
          </a:p>
        </p:txBody>
      </p:sp>
      <p:sp>
        <p:nvSpPr>
          <p:cNvPr id="34820" name="Platshållare för text 3"/>
          <p:cNvSpPr>
            <a:spLocks noGrp="1"/>
          </p:cNvSpPr>
          <p:nvPr>
            <p:ph type="body" sz="quarter" idx="11"/>
          </p:nvPr>
        </p:nvSpPr>
        <p:spPr bwMode="auto">
          <a:xfrm>
            <a:off x="648654" y="2726055"/>
            <a:ext cx="3283266" cy="3783013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600" dirty="0"/>
              <a:t>Varumärket Saab lever vidare genom </a:t>
            </a:r>
            <a:r>
              <a:rPr lang="sv-SE" dirty="0"/>
              <a:t>oss som jobbar för </a:t>
            </a:r>
            <a:r>
              <a:rPr lang="sv-SE" dirty="0" err="1"/>
              <a:t>Orio</a:t>
            </a:r>
            <a:r>
              <a:rPr lang="sv-SE" dirty="0"/>
              <a:t> och framför allt genom alla Saab-ägare. Genom att fortsätta infria deras förväntningar på service och reparationer kan vi bibehålla och fortsätta bygga varumärket Saab. </a:t>
            </a:r>
          </a:p>
          <a:p>
            <a:endParaRPr lang="sv-SE" dirty="0"/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Varumärket </a:t>
            </a:r>
            <a:r>
              <a:rPr lang="sv-SE" sz="12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│ Lever vidare</a:t>
            </a: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34</a:t>
            </a:fld>
            <a:endParaRPr lang="sv-SE" sz="120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8" descr="Saab_UTB_PPT_AGAREN_kandisa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40641" y="-19839"/>
            <a:ext cx="10800334" cy="763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ubrik 4"/>
          <p:cNvSpPr txBox="1">
            <a:spLocks/>
          </p:cNvSpPr>
          <p:nvPr/>
        </p:nvSpPr>
        <p:spPr bwMode="auto">
          <a:xfrm>
            <a:off x="4257012" y="2133600"/>
            <a:ext cx="76247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b">
            <a:prstTxWarp prst="textNoShape">
              <a:avLst/>
            </a:prstTxWarp>
          </a:bodyPr>
          <a:lstStyle/>
          <a:p>
            <a:pPr eaLnBrk="0" hangingPunct="0">
              <a:lnSpc>
                <a:spcPts val="5800"/>
              </a:lnSpc>
            </a:pPr>
            <a:r>
              <a:rPr lang="sv-SE" sz="7200" spc="-100" dirty="0" err="1">
                <a:solidFill>
                  <a:srgbClr val="7F7F7F"/>
                </a:solidFill>
                <a:latin typeface="Gill Sans for Saab"/>
              </a:rPr>
              <a:t>Saab-ägaren</a:t>
            </a:r>
            <a:endParaRPr lang="sv-SE" sz="7200" spc="-100" dirty="0">
              <a:solidFill>
                <a:srgbClr val="7F7F7F"/>
              </a:solidFill>
              <a:latin typeface="Gill Sans for Saab"/>
            </a:endParaRPr>
          </a:p>
        </p:txBody>
      </p:sp>
      <p:sp>
        <p:nvSpPr>
          <p:cNvPr id="6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Saab-ägaren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35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Bildobjekt 12"/>
          <p:cNvPicPr>
            <a:picLocks noChangeAspect="1"/>
          </p:cNvPicPr>
          <p:nvPr/>
        </p:nvPicPr>
        <p:blipFill>
          <a:blip r:embed="rId2"/>
          <a:srcRect l="881" b="1435"/>
          <a:stretch>
            <a:fillRect/>
          </a:stretch>
        </p:blipFill>
        <p:spPr bwMode="auto">
          <a:xfrm>
            <a:off x="-10160" y="39687"/>
            <a:ext cx="10706042" cy="75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ubrik 2"/>
          <p:cNvSpPr>
            <a:spLocks noGrp="1"/>
          </p:cNvSpPr>
          <p:nvPr>
            <p:ph type="title"/>
          </p:nvPr>
        </p:nvSpPr>
        <p:spPr>
          <a:xfrm>
            <a:off x="632364" y="-185107"/>
            <a:ext cx="7624762" cy="1260475"/>
          </a:xfrm>
          <a:noFill/>
        </p:spPr>
        <p:txBody>
          <a:bodyPr/>
          <a:lstStyle/>
          <a:p>
            <a:r>
              <a:rPr lang="sv-SE" dirty="0"/>
              <a:t>Entusiaster</a:t>
            </a:r>
          </a:p>
        </p:txBody>
      </p:sp>
      <p:sp>
        <p:nvSpPr>
          <p:cNvPr id="37892" name="Platshållare för text 4"/>
          <p:cNvSpPr>
            <a:spLocks noGrp="1"/>
          </p:cNvSpPr>
          <p:nvPr>
            <p:ph type="body" sz="quarter" idx="11"/>
          </p:nvPr>
        </p:nvSpPr>
        <p:spPr bwMode="auto">
          <a:xfrm>
            <a:off x="641889" y="1100768"/>
            <a:ext cx="9726612" cy="3783012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600" dirty="0"/>
              <a:t>Saab har alltid attraherat personer som medvetet valt ett lite annorlunda bilmärke för att bevisa att de </a:t>
            </a:r>
            <a:br>
              <a:rPr lang="sv-SE" sz="1600" dirty="0"/>
            </a:br>
            <a:r>
              <a:rPr lang="sv-SE" sz="1600" dirty="0"/>
              <a:t>inte följer strömmen utan går sin egen väg. De har också visat sig vara ovanligt entusiastiska bilägare.</a:t>
            </a: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Saab-ägaren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Entusiasten</a:t>
            </a:r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36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57092" y="164235"/>
            <a:ext cx="10801234" cy="763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ubrik 2"/>
          <p:cNvSpPr>
            <a:spLocks noGrp="1"/>
          </p:cNvSpPr>
          <p:nvPr>
            <p:ph type="title"/>
          </p:nvPr>
        </p:nvSpPr>
        <p:spPr>
          <a:xfrm>
            <a:off x="1116848" y="262776"/>
            <a:ext cx="7624762" cy="1260475"/>
          </a:xfrm>
          <a:noFill/>
        </p:spPr>
        <p:txBody>
          <a:bodyPr/>
          <a:lstStyle/>
          <a:p>
            <a:r>
              <a:rPr lang="sv-SE" dirty="0"/>
              <a:t>Vi hjälper </a:t>
            </a:r>
            <a:r>
              <a:rPr lang="sv-SE" dirty="0" err="1"/>
              <a:t>Saab-ägaren</a:t>
            </a:r>
            <a:r>
              <a:rPr lang="sv-SE" dirty="0"/>
              <a:t> att behålla ”Saab-känslan”</a:t>
            </a:r>
          </a:p>
        </p:txBody>
      </p:sp>
      <p:sp>
        <p:nvSpPr>
          <p:cNvPr id="37892" name="Platshållare för text 4"/>
          <p:cNvSpPr>
            <a:spLocks noGrp="1"/>
          </p:cNvSpPr>
          <p:nvPr>
            <p:ph type="body" sz="quarter" idx="11"/>
          </p:nvPr>
        </p:nvSpPr>
        <p:spPr bwMode="auto">
          <a:xfrm>
            <a:off x="1116848" y="1523251"/>
            <a:ext cx="9043454" cy="3783012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600" dirty="0"/>
              <a:t>Saabs kunder har valt Saab för bland annat bilens goda köregenskaper, alla smarta tekniska lösningar och den unika ”Saab-känslan”. Genom att erbjuda originalservice och reservdelar </a:t>
            </a:r>
            <a:br>
              <a:rPr lang="sv-SE" sz="1600" dirty="0"/>
            </a:br>
            <a:r>
              <a:rPr lang="sv-SE" sz="1600" dirty="0"/>
              <a:t>kan vi hjälpa kunderna att behålla dessa värden i sin Saab.</a:t>
            </a: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Saab-känslan </a:t>
            </a:r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37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8" descr="Saab_UTB_PPT_AGAREN_kandisa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7598" y="20321"/>
            <a:ext cx="10716395" cy="757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Platshållare för text 4"/>
          <p:cNvSpPr>
            <a:spLocks noGrp="1"/>
          </p:cNvSpPr>
          <p:nvPr>
            <p:ph type="body" sz="quarter" idx="11"/>
          </p:nvPr>
        </p:nvSpPr>
        <p:spPr bwMode="auto">
          <a:xfrm>
            <a:off x="648144" y="1179513"/>
            <a:ext cx="8939670" cy="3783175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63525" indent="-263525">
              <a:buFont typeface="Arial"/>
              <a:buChar char="•"/>
            </a:pPr>
            <a:r>
              <a:rPr lang="sv-SE" sz="2000" dirty="0"/>
              <a:t>Den första Saab-bilen – Saab 92 (</a:t>
            </a:r>
            <a:r>
              <a:rPr lang="sv-SE" sz="2000" dirty="0" err="1"/>
              <a:t>Ursaaben</a:t>
            </a:r>
            <a:r>
              <a:rPr lang="sv-SE" sz="2000" dirty="0"/>
              <a:t>) kom 1947</a:t>
            </a:r>
          </a:p>
          <a:p>
            <a:pPr marL="263525" indent="-263525">
              <a:spcAft>
                <a:spcPts val="0"/>
              </a:spcAft>
              <a:buFont typeface="Arial"/>
              <a:buChar char="•"/>
            </a:pPr>
            <a:r>
              <a:rPr lang="sv-SE" sz="2000" dirty="0"/>
              <a:t>Innovativa lösningar som: </a:t>
            </a:r>
          </a:p>
          <a:p>
            <a:pPr marL="447675" indent="-447675">
              <a:spcAft>
                <a:spcPts val="600"/>
              </a:spcAft>
            </a:pPr>
            <a:r>
              <a:rPr lang="sv-SE" sz="2000" dirty="0">
                <a:solidFill>
                  <a:srgbClr val="7F7F7F"/>
                </a:solidFill>
              </a:rPr>
              <a:t>	</a:t>
            </a:r>
            <a:r>
              <a:rPr lang="sv-SE" sz="2000" dirty="0">
                <a:solidFill>
                  <a:srgbClr val="010000"/>
                </a:solidFill>
              </a:rPr>
              <a:t>– </a:t>
            </a:r>
            <a:r>
              <a:rPr lang="sv-SE" sz="2000" dirty="0"/>
              <a:t>Diagonalt bromssystem 1963 </a:t>
            </a:r>
            <a:br>
              <a:rPr lang="sv-SE" sz="2000" dirty="0"/>
            </a:br>
            <a:r>
              <a:rPr lang="sv-SE" sz="2000" dirty="0"/>
              <a:t>– Saab Turbo 1977 </a:t>
            </a:r>
            <a:br>
              <a:rPr lang="sv-SE" sz="2000" dirty="0"/>
            </a:br>
            <a:r>
              <a:rPr lang="sv-SE" sz="2000" dirty="0"/>
              <a:t>– Asbestfria bromsar 1982</a:t>
            </a:r>
            <a:br>
              <a:rPr lang="sv-SE" sz="2000" dirty="0"/>
            </a:br>
            <a:r>
              <a:rPr lang="sv-SE" sz="2000" dirty="0"/>
              <a:t>– Aktiva nackskydd 1997 </a:t>
            </a:r>
            <a:br>
              <a:rPr lang="sv-SE" sz="2000" dirty="0"/>
            </a:br>
            <a:r>
              <a:rPr lang="sv-SE" sz="2000" dirty="0"/>
              <a:t>– </a:t>
            </a:r>
            <a:r>
              <a:rPr lang="sv-SE" sz="2000" dirty="0" err="1"/>
              <a:t>ReAxs</a:t>
            </a:r>
            <a:r>
              <a:rPr lang="sv-SE" sz="2000" dirty="0"/>
              <a:t> 2002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Dagens vanligaste Saab-modeller är 9-3 och 9-5</a:t>
            </a:r>
          </a:p>
          <a:p>
            <a:pPr marL="263525" indent="-263525">
              <a:buClr>
                <a:srgbClr val="010000"/>
              </a:buClr>
              <a:buFont typeface="Arial"/>
              <a:buChar char="•"/>
            </a:pPr>
            <a:r>
              <a:rPr lang="sv-SE" sz="2000" dirty="0"/>
              <a:t>Dagens Saab-bilar finns med </a:t>
            </a:r>
            <a:r>
              <a:rPr lang="sv-SE" sz="2000" dirty="0">
                <a:solidFill>
                  <a:srgbClr val="010000"/>
                </a:solidFill>
              </a:rPr>
              <a:t>utrustningspaketen: </a:t>
            </a:r>
            <a:r>
              <a:rPr lang="sv-SE" sz="2000" dirty="0" err="1">
                <a:solidFill>
                  <a:srgbClr val="010000"/>
                </a:solidFill>
              </a:rPr>
              <a:t>Linear</a:t>
            </a:r>
            <a:r>
              <a:rPr lang="sv-SE" sz="2000" dirty="0">
                <a:solidFill>
                  <a:srgbClr val="010000"/>
                </a:solidFill>
              </a:rPr>
              <a:t>, </a:t>
            </a:r>
            <a:r>
              <a:rPr lang="sv-SE" sz="2000" dirty="0" err="1">
                <a:solidFill>
                  <a:srgbClr val="010000"/>
                </a:solidFill>
              </a:rPr>
              <a:t>Vector</a:t>
            </a:r>
            <a:r>
              <a:rPr lang="sv-SE" sz="2000" dirty="0">
                <a:solidFill>
                  <a:srgbClr val="010000"/>
                </a:solidFill>
              </a:rPr>
              <a:t> och Aero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Varumärket Saab står för: Skandinavisk design, Körglädje och Ansvarsfull prestanda</a:t>
            </a:r>
          </a:p>
          <a:p>
            <a:pPr marL="263525" indent="-263525">
              <a:buFont typeface="Arial"/>
              <a:buChar char="•"/>
            </a:pPr>
            <a:r>
              <a:rPr lang="sv-SE" sz="2000" dirty="0"/>
              <a:t>Saab har alltid attraherat starka karaktärer och har en entusiastisk kundgrupp</a:t>
            </a:r>
          </a:p>
          <a:p>
            <a:pPr marL="263525" indent="-263525">
              <a:buFont typeface="Arial"/>
              <a:buChar char="•"/>
            </a:pPr>
            <a:endParaRPr lang="sv-SE" sz="2000" dirty="0"/>
          </a:p>
          <a:p>
            <a:pPr marL="263525" indent="-263525">
              <a:buFont typeface="Arial"/>
              <a:buChar char="•"/>
            </a:pPr>
            <a:endParaRPr lang="sv-SE" sz="2000" dirty="0"/>
          </a:p>
          <a:p>
            <a:pPr marL="263525" indent="-263525">
              <a:buFont typeface="Arial"/>
              <a:buChar char="•"/>
            </a:pPr>
            <a:endParaRPr lang="sv-SE" sz="2000" dirty="0"/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Varumärket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Summering</a:t>
            </a:r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38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4" name="Rubrik 2"/>
          <p:cNvSpPr txBox="1">
            <a:spLocks/>
          </p:cNvSpPr>
          <p:nvPr/>
        </p:nvSpPr>
        <p:spPr bwMode="auto">
          <a:xfrm>
            <a:off x="634164" y="-205768"/>
            <a:ext cx="76247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496888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Summering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Bildobjekt 3" descr="Saab_UTB_PPT_AGAREN_PartsServic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075" y="3175"/>
            <a:ext cx="10799763" cy="763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ubrik 4"/>
          <p:cNvSpPr>
            <a:spLocks noGrp="1"/>
          </p:cNvSpPr>
          <p:nvPr>
            <p:ph type="title"/>
          </p:nvPr>
        </p:nvSpPr>
        <p:spPr>
          <a:xfrm>
            <a:off x="1127797" y="1452880"/>
            <a:ext cx="8128237" cy="1260475"/>
          </a:xfrm>
          <a:noFill/>
        </p:spPr>
        <p:txBody>
          <a:bodyPr/>
          <a:lstStyle/>
          <a:p>
            <a:pPr algn="ctr">
              <a:lnSpc>
                <a:spcPts val="6700"/>
              </a:lnSpc>
            </a:pPr>
            <a:r>
              <a:rPr lang="sv-SE" sz="7200" spc="-100" dirty="0"/>
              <a:t>Originalreservdelar</a:t>
            </a:r>
            <a:br>
              <a:rPr lang="sv-SE" sz="7200" spc="-100" dirty="0"/>
            </a:br>
            <a:r>
              <a:rPr lang="sv-SE" sz="7200" spc="-100" dirty="0"/>
              <a:t>och service</a:t>
            </a: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Originalreservdelar &amp; service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39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Bildobjekt 3" descr="Saab_UTB_PPT_AGAREN_PartsServic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1913" y="-7938"/>
            <a:ext cx="10799763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ubrik 1"/>
          <p:cNvSpPr>
            <a:spLocks noGrp="1"/>
          </p:cNvSpPr>
          <p:nvPr>
            <p:ph type="title"/>
          </p:nvPr>
        </p:nvSpPr>
        <p:spPr>
          <a:xfrm>
            <a:off x="6614547" y="1336040"/>
            <a:ext cx="6522527" cy="1260475"/>
          </a:xfrm>
          <a:noFill/>
        </p:spPr>
        <p:txBody>
          <a:bodyPr/>
          <a:lstStyle/>
          <a:p>
            <a:r>
              <a:rPr lang="sv-SE"/>
              <a:t>Vi är Saab-</a:t>
            </a:r>
            <a:br>
              <a:rPr lang="sv-SE"/>
            </a:br>
            <a:r>
              <a:rPr lang="sv-SE"/>
              <a:t>specialister</a:t>
            </a:r>
          </a:p>
        </p:txBody>
      </p:sp>
      <p:sp>
        <p:nvSpPr>
          <p:cNvPr id="43012" name="Platshållare för text 2"/>
          <p:cNvSpPr>
            <a:spLocks noGrp="1"/>
          </p:cNvSpPr>
          <p:nvPr>
            <p:ph type="body" sz="quarter" idx="11"/>
          </p:nvPr>
        </p:nvSpPr>
        <p:spPr bwMode="auto">
          <a:xfrm>
            <a:off x="6629108" y="2837815"/>
            <a:ext cx="3500713" cy="4009073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82563" indent="-182563">
              <a:spcAft>
                <a:spcPts val="600"/>
              </a:spcAft>
            </a:pPr>
            <a:r>
              <a:rPr lang="sv-SE" sz="2200" dirty="0">
                <a:solidFill>
                  <a:srgbClr val="7F7F7F"/>
                </a:solidFill>
              </a:rPr>
              <a:t>Våra konkurrensfördelar:</a:t>
            </a:r>
          </a:p>
          <a:p>
            <a:pPr marL="182563" indent="-182563">
              <a:buFont typeface="Arial"/>
              <a:buChar char="•"/>
            </a:pPr>
            <a:r>
              <a:rPr lang="sv-SE" dirty="0"/>
              <a:t>Vi har verktygen som är anpassade för Saabs </a:t>
            </a:r>
            <a:r>
              <a:rPr lang="sv-SE" dirty="0" err="1"/>
              <a:t>bilprogram</a:t>
            </a:r>
            <a:endParaRPr lang="sv-SE" dirty="0"/>
          </a:p>
          <a:p>
            <a:pPr marL="182563" indent="-182563">
              <a:buFont typeface="Arial"/>
              <a:buChar char="•"/>
            </a:pPr>
            <a:r>
              <a:rPr lang="sv-SE" dirty="0"/>
              <a:t> Vi har auktoriserade verkstäder</a:t>
            </a:r>
          </a:p>
          <a:p>
            <a:pPr marL="182563" indent="-182563">
              <a:buFont typeface="Arial"/>
              <a:buChar char="•"/>
            </a:pPr>
            <a:r>
              <a:rPr lang="sv-SE" dirty="0"/>
              <a:t> Vi har Saab-utbildade mekaniker</a:t>
            </a:r>
          </a:p>
          <a:p>
            <a:pPr marL="182563" indent="-182563">
              <a:buFont typeface="Arial"/>
              <a:buChar char="•"/>
            </a:pPr>
            <a:r>
              <a:rPr lang="sv-SE" dirty="0"/>
              <a:t> Vi har lång erfarenhet</a:t>
            </a:r>
          </a:p>
          <a:p>
            <a:pPr marL="182563" indent="-182563"/>
            <a:endParaRPr lang="sv-SE" sz="1600" dirty="0"/>
          </a:p>
          <a:p>
            <a:r>
              <a:rPr lang="sv-SE" dirty="0"/>
              <a:t>Med rätt service, originalreservdelar och tillbehör kan Saab-ägaren behålla bilens värde, säkerhet och prestanda.</a:t>
            </a:r>
          </a:p>
        </p:txBody>
      </p:sp>
      <p:pic>
        <p:nvPicPr>
          <p:cNvPr id="8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Originalreservdelar &amp; service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Konkurrensfördelar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40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11" name="Bildobjekt 10" descr="SAAB_logo-DARK-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799" y="6480335"/>
            <a:ext cx="1934527" cy="92418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687" y="3175"/>
            <a:ext cx="10798985" cy="763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Rubrik 3"/>
          <p:cNvSpPr>
            <a:spLocks noGrp="1"/>
          </p:cNvSpPr>
          <p:nvPr>
            <p:ph type="title"/>
          </p:nvPr>
        </p:nvSpPr>
        <p:spPr>
          <a:xfrm>
            <a:off x="1592409" y="-213995"/>
            <a:ext cx="7624152" cy="1260475"/>
          </a:xfrm>
          <a:noFill/>
        </p:spPr>
        <p:txBody>
          <a:bodyPr/>
          <a:lstStyle/>
          <a:p>
            <a:r>
              <a:rPr lang="en-US">
                <a:ea typeface="Geneva" charset="0"/>
                <a:cs typeface="Geneva" charset="0"/>
              </a:rPr>
              <a:t>En stor försäljningspotential</a:t>
            </a:r>
            <a:endParaRPr lang="sv-SE"/>
          </a:p>
        </p:txBody>
      </p:sp>
      <p:sp>
        <p:nvSpPr>
          <p:cNvPr id="40964" name="Platshållare för text 5"/>
          <p:cNvSpPr>
            <a:spLocks noGrp="1"/>
          </p:cNvSpPr>
          <p:nvPr>
            <p:ph type="body" sz="quarter" idx="11"/>
          </p:nvPr>
        </p:nvSpPr>
        <p:spPr bwMode="auto">
          <a:xfrm>
            <a:off x="1605108" y="1148080"/>
            <a:ext cx="8321507" cy="3783175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 indent="0"/>
            <a:r>
              <a:rPr lang="sv-SE" sz="1600" dirty="0">
                <a:latin typeface="Gill Sans for Saab"/>
              </a:rPr>
              <a:t>En stor majoritet av </a:t>
            </a:r>
            <a:r>
              <a:rPr lang="sv-SE" sz="1600" dirty="0" err="1">
                <a:latin typeface="Gill Sans for Saab"/>
              </a:rPr>
              <a:t>Saab-ägarna</a:t>
            </a:r>
            <a:r>
              <a:rPr lang="sv-SE" sz="1600" dirty="0">
                <a:latin typeface="Gill Sans for Saab"/>
              </a:rPr>
              <a:t> väljer att reparera sin bil i en auktoriserad Saab-verkstad under bilens första år. Denna siffra sjunker för varje år bilen blir äldre och efter 10 år är det under 20% som väljer oss. Kan vi få kunderna att stanna kvar finns det en stor försäljningspotential här. </a:t>
            </a:r>
          </a:p>
          <a:p>
            <a:endParaRPr lang="sv-SE" sz="1400" dirty="0"/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Originalreservdelar &amp; service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Försäljningspotential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41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61913" y="-7418"/>
            <a:ext cx="10799763" cy="763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ubrik 5"/>
          <p:cNvSpPr>
            <a:spLocks noGrp="1"/>
          </p:cNvSpPr>
          <p:nvPr>
            <p:ph type="title"/>
          </p:nvPr>
        </p:nvSpPr>
        <p:spPr>
          <a:xfrm>
            <a:off x="1531937" y="596900"/>
            <a:ext cx="7623175" cy="1260475"/>
          </a:xfrm>
          <a:noFill/>
        </p:spPr>
        <p:txBody>
          <a:bodyPr/>
          <a:lstStyle/>
          <a:p>
            <a:pPr algn="ctr"/>
            <a:r>
              <a:rPr lang="sv-SE" dirty="0"/>
              <a:t>Detta kan vi erbjuda kunden:</a:t>
            </a:r>
          </a:p>
        </p:txBody>
      </p:sp>
      <p:sp>
        <p:nvSpPr>
          <p:cNvPr id="41990" name="Platshållare för text 6"/>
          <p:cNvSpPr>
            <a:spLocks noGrp="1"/>
          </p:cNvSpPr>
          <p:nvPr>
            <p:ph type="body" sz="quarter" idx="11"/>
          </p:nvPr>
        </p:nvSpPr>
        <p:spPr bwMode="auto">
          <a:xfrm>
            <a:off x="971876" y="4593353"/>
            <a:ext cx="1809424" cy="581818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sv-SE" sz="2000" dirty="0"/>
              <a:t>Tillbehör </a:t>
            </a: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Originalreservdelar &amp; service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Vårt erbjudande</a:t>
            </a:r>
          </a:p>
        </p:txBody>
      </p:sp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42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8" name="Platshållare för text 6"/>
          <p:cNvSpPr txBox="1">
            <a:spLocks/>
          </p:cNvSpPr>
          <p:nvPr/>
        </p:nvSpPr>
        <p:spPr bwMode="auto">
          <a:xfrm>
            <a:off x="3245176" y="4593353"/>
            <a:ext cx="1809424" cy="5818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Reservdelar</a:t>
            </a:r>
          </a:p>
        </p:txBody>
      </p:sp>
      <p:sp>
        <p:nvSpPr>
          <p:cNvPr id="13" name="Platshållare för text 6"/>
          <p:cNvSpPr txBox="1">
            <a:spLocks/>
          </p:cNvSpPr>
          <p:nvPr/>
        </p:nvSpPr>
        <p:spPr bwMode="auto">
          <a:xfrm>
            <a:off x="5518476" y="4593353"/>
            <a:ext cx="1809424" cy="5818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Service</a:t>
            </a:r>
          </a:p>
        </p:txBody>
      </p:sp>
      <p:sp>
        <p:nvSpPr>
          <p:cNvPr id="14" name="Platshållare för text 6"/>
          <p:cNvSpPr txBox="1">
            <a:spLocks/>
          </p:cNvSpPr>
          <p:nvPr/>
        </p:nvSpPr>
        <p:spPr bwMode="auto">
          <a:xfrm>
            <a:off x="7812630" y="4593353"/>
            <a:ext cx="1809424" cy="5818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Uppgradering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83221" y="-200033"/>
            <a:ext cx="11080698" cy="7830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ubrik 5"/>
          <p:cNvSpPr>
            <a:spLocks noGrp="1"/>
          </p:cNvSpPr>
          <p:nvPr>
            <p:ph type="title" idx="4294967295"/>
          </p:nvPr>
        </p:nvSpPr>
        <p:spPr>
          <a:xfrm>
            <a:off x="666228" y="360363"/>
            <a:ext cx="7624763" cy="1260475"/>
          </a:xfrm>
          <a:prstGeom prst="rect">
            <a:avLst/>
          </a:prstGeom>
          <a:noFill/>
        </p:spPr>
        <p:txBody>
          <a:bodyPr/>
          <a:lstStyle/>
          <a:p>
            <a:r>
              <a:rPr lang="sv-SE" dirty="0"/>
              <a:t>All vänskap måste underhållas</a:t>
            </a:r>
          </a:p>
        </p:txBody>
      </p:sp>
      <p:sp>
        <p:nvSpPr>
          <p:cNvPr id="38916" name="Platshållare för text 7"/>
          <p:cNvSpPr>
            <a:spLocks noGrp="1"/>
          </p:cNvSpPr>
          <p:nvPr>
            <p:ph type="body" sz="quarter" idx="4294967295"/>
          </p:nvPr>
        </p:nvSpPr>
        <p:spPr bwMode="auto">
          <a:xfrm>
            <a:off x="666228" y="1189673"/>
            <a:ext cx="4810125" cy="37830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1200"/>
              </a:spcAft>
            </a:pPr>
            <a:r>
              <a:rPr lang="sv-SE" sz="1600" dirty="0"/>
              <a:t>Det gäller både bilar och kundrelationer. </a:t>
            </a:r>
            <a:br>
              <a:rPr lang="sv-SE" sz="1600" dirty="0"/>
            </a:br>
            <a:r>
              <a:rPr lang="sv-SE" sz="1600" dirty="0"/>
              <a:t>Kunden förväntar sig att vi alltid:</a:t>
            </a:r>
          </a:p>
          <a:p>
            <a:pPr marL="182563" indent="-182563"/>
            <a:r>
              <a:rPr lang="sv-SE" sz="1600" dirty="0"/>
              <a:t>–  håller vad vi lovar</a:t>
            </a:r>
          </a:p>
          <a:p>
            <a:pPr marL="182563" indent="-182563"/>
            <a:r>
              <a:rPr lang="sv-SE" sz="1600" dirty="0"/>
              <a:t>–  levererar snabbt och effektivt</a:t>
            </a:r>
          </a:p>
          <a:p>
            <a:pPr marL="182563" indent="-182563"/>
            <a:r>
              <a:rPr lang="sv-SE" sz="1600" dirty="0"/>
              <a:t>–  är lösningsfokuserade</a:t>
            </a:r>
          </a:p>
          <a:p>
            <a:pPr marL="182563" indent="-182563"/>
            <a:r>
              <a:rPr lang="sv-SE" sz="1600" dirty="0"/>
              <a:t>–  levererar lite mer än förväntat</a:t>
            </a:r>
          </a:p>
          <a:p>
            <a:pPr marL="182563" indent="-182563"/>
            <a:r>
              <a:rPr lang="sv-SE" sz="1600" dirty="0"/>
              <a:t>–  är professionella </a:t>
            </a:r>
          </a:p>
          <a:p>
            <a:pPr marL="182563" indent="-182563"/>
            <a:r>
              <a:rPr lang="sv-SE" sz="1600" dirty="0"/>
              <a:t>–  visar engagemang</a:t>
            </a:r>
          </a:p>
          <a:p>
            <a:pPr marL="182563" indent="-182563"/>
            <a:r>
              <a:rPr lang="sv-SE" sz="1600" dirty="0"/>
              <a:t>–  kommunicerar och är tydliga</a:t>
            </a:r>
          </a:p>
          <a:p>
            <a:pPr marL="182563" indent="-182563"/>
            <a:endParaRPr lang="sv-SE" sz="1600" dirty="0"/>
          </a:p>
        </p:txBody>
      </p:sp>
      <p:sp>
        <p:nvSpPr>
          <p:cNvPr id="7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Originalreservdelar &amp; service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Kundunderhåll</a:t>
            </a:r>
          </a:p>
        </p:txBody>
      </p:sp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43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14841" y="-10159"/>
            <a:ext cx="10803479" cy="763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ubrik 4"/>
          <p:cNvSpPr>
            <a:spLocks noGrp="1"/>
          </p:cNvSpPr>
          <p:nvPr>
            <p:ph type="title"/>
          </p:nvPr>
        </p:nvSpPr>
        <p:spPr>
          <a:xfrm>
            <a:off x="618809" y="1087120"/>
            <a:ext cx="5538334" cy="2245360"/>
          </a:xfrm>
          <a:noFill/>
        </p:spPr>
        <p:txBody>
          <a:bodyPr/>
          <a:lstStyle/>
          <a:p>
            <a:pPr>
              <a:lnSpc>
                <a:spcPts val="6700"/>
              </a:lnSpc>
            </a:pPr>
            <a:r>
              <a:rPr lang="sv-SE" sz="6000" kern="900" spc="-100" dirty="0" err="1"/>
              <a:t>Orio</a:t>
            </a:r>
            <a:r>
              <a:rPr lang="sv-SE" sz="6000" kern="900" spc="-100" dirty="0"/>
              <a:t> Support</a:t>
            </a: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 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 Support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44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687" y="3175"/>
            <a:ext cx="10798985" cy="763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ubrik 1"/>
          <p:cNvSpPr>
            <a:spLocks noGrp="1"/>
          </p:cNvSpPr>
          <p:nvPr>
            <p:ph type="title"/>
          </p:nvPr>
        </p:nvSpPr>
        <p:spPr>
          <a:xfrm>
            <a:off x="618809" y="-21516"/>
            <a:ext cx="10983531" cy="1260475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dirty="0"/>
              <a:t>www.saabparts.com</a:t>
            </a:r>
            <a:br>
              <a:rPr lang="sv-SE" dirty="0"/>
            </a:br>
            <a:r>
              <a:rPr lang="sv-SE" sz="1800" dirty="0"/>
              <a:t>Under denna domän samlas samtliga nationella hemsidor</a:t>
            </a: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webbsida</a:t>
            </a: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45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687" y="-7774"/>
            <a:ext cx="10798985" cy="763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</a:t>
            </a:r>
            <a:r>
              <a:rPr lang="sv-SE" sz="12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Toolbox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46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17" name="Rubrik 1"/>
          <p:cNvSpPr txBox="1">
            <a:spLocks/>
          </p:cNvSpPr>
          <p:nvPr/>
        </p:nvSpPr>
        <p:spPr bwMode="auto">
          <a:xfrm>
            <a:off x="639129" y="-193040"/>
            <a:ext cx="762317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496888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Marketing</a:t>
            </a:r>
            <a:r>
              <a:rPr kumimoji="0" lang="sv-SE" sz="4000" b="0" i="0" u="none" strike="noStrike" kern="1200" cap="none" spc="0" normalizeH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 Toolbox</a:t>
            </a:r>
            <a:endParaRPr kumimoji="0" lang="sv-SE" sz="4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ektangel 14"/>
          <p:cNvSpPr>
            <a:spLocks noChangeArrowheads="1"/>
          </p:cNvSpPr>
          <p:nvPr/>
        </p:nvSpPr>
        <p:spPr bwMode="auto">
          <a:xfrm>
            <a:off x="5069840" y="697002"/>
            <a:ext cx="5343525" cy="22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Klicka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på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skärmen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för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exempel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på</a:t>
            </a:r>
            <a:r>
              <a:rPr lang="en-GB" sz="1000" dirty="0">
                <a:solidFill>
                  <a:srgbClr val="7F7F7F"/>
                </a:solidFill>
                <a:latin typeface="Gill Sans for Saab"/>
              </a:rPr>
              <a:t> </a:t>
            </a:r>
            <a:r>
              <a:rPr lang="en-GB" sz="1000" dirty="0" err="1">
                <a:solidFill>
                  <a:srgbClr val="7F7F7F"/>
                </a:solidFill>
                <a:latin typeface="Gill Sans for Saab"/>
              </a:rPr>
              <a:t>reklamenheter</a:t>
            </a:r>
            <a:endParaRPr lang="en-GB" sz="1000" dirty="0">
              <a:solidFill>
                <a:srgbClr val="7F7F7F"/>
              </a:solidFill>
              <a:latin typeface="Gill Sans for Saab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686" y="3175"/>
            <a:ext cx="10798983" cy="763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47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17" name="Bildobjekt 3" descr="Saab_UTB_PPT_AGAREN_PartsService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88446" y="65694"/>
            <a:ext cx="10798982" cy="726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ktangel 14"/>
          <p:cNvSpPr>
            <a:spLocks noChangeArrowheads="1"/>
          </p:cNvSpPr>
          <p:nvPr/>
        </p:nvSpPr>
        <p:spPr bwMode="auto">
          <a:xfrm>
            <a:off x="8330787" y="849838"/>
            <a:ext cx="1406745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Point of sales</a:t>
            </a:r>
          </a:p>
        </p:txBody>
      </p:sp>
      <p:sp>
        <p:nvSpPr>
          <p:cNvPr id="12" name="Rektangel 14"/>
          <p:cNvSpPr>
            <a:spLocks noChangeArrowheads="1"/>
          </p:cNvSpPr>
          <p:nvPr/>
        </p:nvSpPr>
        <p:spPr bwMode="auto">
          <a:xfrm>
            <a:off x="5295676" y="849838"/>
            <a:ext cx="2476339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Direct marketing</a:t>
            </a:r>
          </a:p>
        </p:txBody>
      </p:sp>
      <p:sp>
        <p:nvSpPr>
          <p:cNvPr id="13" name="Rektangel 14"/>
          <p:cNvSpPr>
            <a:spLocks noChangeArrowheads="1"/>
          </p:cNvSpPr>
          <p:nvPr/>
        </p:nvSpPr>
        <p:spPr bwMode="auto">
          <a:xfrm>
            <a:off x="348230" y="858306"/>
            <a:ext cx="1406745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Banners</a:t>
            </a:r>
          </a:p>
        </p:txBody>
      </p:sp>
      <p:sp>
        <p:nvSpPr>
          <p:cNvPr id="14" name="Rektangel 14"/>
          <p:cNvSpPr>
            <a:spLocks noChangeArrowheads="1"/>
          </p:cNvSpPr>
          <p:nvPr/>
        </p:nvSpPr>
        <p:spPr bwMode="auto">
          <a:xfrm>
            <a:off x="3336475" y="849839"/>
            <a:ext cx="1540470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 dirty="0" err="1">
                <a:solidFill>
                  <a:srgbClr val="7F7F7F"/>
                </a:solidFill>
                <a:latin typeface="Gill Sans for Saab"/>
              </a:rPr>
              <a:t>Printannonser</a:t>
            </a:r>
            <a:endParaRPr lang="en-GB" sz="1600" dirty="0">
              <a:solidFill>
                <a:srgbClr val="7F7F7F"/>
              </a:solidFill>
              <a:latin typeface="Gill Sans for Saab"/>
            </a:endParaRPr>
          </a:p>
        </p:txBody>
      </p:sp>
      <p:sp>
        <p:nvSpPr>
          <p:cNvPr id="15" name="Rektangel 14"/>
          <p:cNvSpPr>
            <a:spLocks noChangeArrowheads="1"/>
          </p:cNvSpPr>
          <p:nvPr/>
        </p:nvSpPr>
        <p:spPr bwMode="auto">
          <a:xfrm>
            <a:off x="331298" y="2443941"/>
            <a:ext cx="1406745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Aft>
                <a:spcPts val="650"/>
              </a:spcAft>
            </a:pPr>
            <a:r>
              <a:rPr lang="en-GB" sz="1600">
                <a:solidFill>
                  <a:srgbClr val="7F7F7F"/>
                </a:solidFill>
                <a:latin typeface="Gill Sans for Saab"/>
              </a:rPr>
              <a:t>E-dm</a:t>
            </a:r>
          </a:p>
        </p:txBody>
      </p:sp>
      <p:sp>
        <p:nvSpPr>
          <p:cNvPr id="9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</a:t>
            </a:r>
            <a:r>
              <a:rPr lang="sv-SE" sz="12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Toolbox</a:t>
            </a:r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callcen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5806"/>
            <a:ext cx="10688636" cy="7553134"/>
          </a:xfrm>
          <a:prstGeom prst="rect">
            <a:avLst/>
          </a:prstGeom>
        </p:spPr>
      </p:pic>
      <p:sp>
        <p:nvSpPr>
          <p:cNvPr id="41989" name="Rubrik 5"/>
          <p:cNvSpPr>
            <a:spLocks noGrp="1"/>
          </p:cNvSpPr>
          <p:nvPr>
            <p:ph type="title"/>
          </p:nvPr>
        </p:nvSpPr>
        <p:spPr>
          <a:xfrm>
            <a:off x="636588" y="1475105"/>
            <a:ext cx="7623175" cy="1260475"/>
          </a:xfrm>
          <a:noFill/>
        </p:spPr>
        <p:txBody>
          <a:bodyPr/>
          <a:lstStyle/>
          <a:p>
            <a:r>
              <a:rPr lang="sv-SE" dirty="0" err="1"/>
              <a:t>Orio</a:t>
            </a:r>
            <a:r>
              <a:rPr lang="sv-SE" dirty="0"/>
              <a:t> Kundtjänst</a:t>
            </a:r>
          </a:p>
        </p:txBody>
      </p:sp>
      <p:sp>
        <p:nvSpPr>
          <p:cNvPr id="41990" name="Platshållare för text 6"/>
          <p:cNvSpPr>
            <a:spLocks noGrp="1"/>
          </p:cNvSpPr>
          <p:nvPr>
            <p:ph type="body" sz="quarter" idx="11"/>
          </p:nvPr>
        </p:nvSpPr>
        <p:spPr bwMode="auto">
          <a:xfrm>
            <a:off x="644525" y="2849880"/>
            <a:ext cx="5157007" cy="3783012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br>
              <a:rPr lang="sv-SE" dirty="0"/>
            </a:br>
            <a:r>
              <a:rPr lang="sv-SE" dirty="0"/>
              <a:t>Alla Saab-verkstäder kan kontakta vår Kundtjänst för att få information om produkter, lagerstatus och leverans.</a:t>
            </a:r>
          </a:p>
          <a:p>
            <a:endParaRPr lang="sv-SE" dirty="0"/>
          </a:p>
          <a:p>
            <a:r>
              <a:rPr lang="sv-SE" dirty="0"/>
              <a:t>Om du är ett Saab Service Center så får du också hjälp med tekniska problem och andra frågor som berör bilen. 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Callcenter</a:t>
            </a:r>
          </a:p>
        </p:txBody>
      </p:sp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48</a:t>
            </a:fld>
            <a:endParaRPr lang="sv-SE" sz="1200" dirty="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pic>
        <p:nvPicPr>
          <p:cNvPr id="7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callcenter.jpg"/>
          <p:cNvPicPr>
            <a:picLocks noChangeAspect="1"/>
          </p:cNvPicPr>
          <p:nvPr/>
        </p:nvPicPr>
        <p:blipFill>
          <a:blip r:embed="rId3"/>
          <a:srcRect t="4864"/>
          <a:stretch>
            <a:fillRect/>
          </a:stretch>
        </p:blipFill>
        <p:spPr>
          <a:xfrm>
            <a:off x="-793" y="0"/>
            <a:ext cx="10688636" cy="7185691"/>
          </a:xfrm>
          <a:prstGeom prst="rect">
            <a:avLst/>
          </a:prstGeom>
        </p:spPr>
      </p:pic>
      <p:sp>
        <p:nvSpPr>
          <p:cNvPr id="41989" name="Rubrik 5"/>
          <p:cNvSpPr>
            <a:spLocks noGrp="1"/>
          </p:cNvSpPr>
          <p:nvPr>
            <p:ph type="title"/>
          </p:nvPr>
        </p:nvSpPr>
        <p:spPr>
          <a:xfrm>
            <a:off x="652347" y="5058323"/>
            <a:ext cx="7623175" cy="1260475"/>
          </a:xfrm>
          <a:noFill/>
        </p:spPr>
        <p:txBody>
          <a:bodyPr/>
          <a:lstStyle/>
          <a:p>
            <a:pPr>
              <a:lnSpc>
                <a:spcPts val="3900"/>
              </a:lnSpc>
            </a:pPr>
            <a:r>
              <a:rPr lang="sv-SE" sz="3400" dirty="0"/>
              <a:t>EPSI – Electronic Parts </a:t>
            </a:r>
            <a:br>
              <a:rPr lang="sv-SE" sz="3400" dirty="0"/>
            </a:br>
            <a:r>
              <a:rPr lang="sv-SE" sz="3400" dirty="0"/>
              <a:t>and Service Information</a:t>
            </a:r>
          </a:p>
        </p:txBody>
      </p:sp>
      <p:sp>
        <p:nvSpPr>
          <p:cNvPr id="41990" name="Platshållare för text 6"/>
          <p:cNvSpPr>
            <a:spLocks noGrp="1"/>
          </p:cNvSpPr>
          <p:nvPr>
            <p:ph type="body" sz="quarter" idx="11"/>
          </p:nvPr>
        </p:nvSpPr>
        <p:spPr bwMode="auto">
          <a:xfrm>
            <a:off x="5426271" y="4566931"/>
            <a:ext cx="5098132" cy="3783012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sv-SE" dirty="0"/>
              <a:t>Vår digitala kunskapsbank. Här har alla auktoriserade verkstäder tillgång till:</a:t>
            </a:r>
          </a:p>
          <a:p>
            <a:pPr>
              <a:buFont typeface="Arial"/>
              <a:buChar char="•"/>
            </a:pPr>
            <a:r>
              <a:rPr lang="sv-SE" sz="1300" dirty="0"/>
              <a:t> tekniska data och ingående reparationsmanualer (WIS)</a:t>
            </a:r>
          </a:p>
          <a:p>
            <a:pPr>
              <a:buFont typeface="Arial"/>
              <a:buChar char="•"/>
            </a:pPr>
            <a:r>
              <a:rPr lang="sv-SE" sz="1300" dirty="0"/>
              <a:t> prissättningsverktyg (STM och MP)</a:t>
            </a:r>
          </a:p>
          <a:p>
            <a:pPr>
              <a:buFont typeface="Arial"/>
              <a:buChar char="•"/>
            </a:pPr>
            <a:r>
              <a:rPr lang="sv-SE" sz="1300" dirty="0"/>
              <a:t> elektronisk reservdelskatalog (EPC)</a:t>
            </a:r>
          </a:p>
          <a:p>
            <a:pPr>
              <a:buFont typeface="Arial"/>
              <a:buChar char="•"/>
            </a:pPr>
            <a:r>
              <a:rPr lang="sv-SE" sz="1300" dirty="0"/>
              <a:t> tekniskt informationssystem för diagnostik och kalibrering (TIS)</a:t>
            </a:r>
          </a:p>
          <a:p>
            <a:endParaRPr lang="sv-SE" dirty="0"/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objekt 9" descr="SAAB_logo-DARK-GRE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2799" y="6480335"/>
            <a:ext cx="1934527" cy="924187"/>
          </a:xfrm>
          <a:prstGeom prst="rect">
            <a:avLst/>
          </a:prstGeom>
        </p:spPr>
      </p:pic>
      <p:sp>
        <p:nvSpPr>
          <p:cNvPr id="13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 support </a:t>
            </a:r>
            <a:r>
              <a:rPr lang="sv-SE" sz="12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│ EPSI</a:t>
            </a:r>
          </a:p>
        </p:txBody>
      </p:sp>
      <p:sp>
        <p:nvSpPr>
          <p:cNvPr id="14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49</a:t>
            </a:fld>
            <a:endParaRPr lang="sv-SE" sz="12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686" y="3175"/>
            <a:ext cx="10798983" cy="763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ubrik 5"/>
          <p:cNvSpPr>
            <a:spLocks noGrp="1"/>
          </p:cNvSpPr>
          <p:nvPr>
            <p:ph type="title"/>
          </p:nvPr>
        </p:nvSpPr>
        <p:spPr>
          <a:xfrm>
            <a:off x="750888" y="-190183"/>
            <a:ext cx="7623175" cy="1260475"/>
          </a:xfrm>
          <a:noFill/>
        </p:spPr>
        <p:txBody>
          <a:bodyPr/>
          <a:lstStyle/>
          <a:p>
            <a:pPr>
              <a:lnSpc>
                <a:spcPts val="3900"/>
              </a:lnSpc>
            </a:pPr>
            <a:r>
              <a:rPr lang="sv-SE"/>
              <a:t>Saab Academy</a:t>
            </a:r>
          </a:p>
        </p:txBody>
      </p:sp>
      <p:sp>
        <p:nvSpPr>
          <p:cNvPr id="41990" name="Platshållare för text 6"/>
          <p:cNvSpPr>
            <a:spLocks noGrp="1"/>
          </p:cNvSpPr>
          <p:nvPr>
            <p:ph type="body" sz="quarter" idx="11"/>
          </p:nvPr>
        </p:nvSpPr>
        <p:spPr bwMode="auto">
          <a:xfrm>
            <a:off x="4373710" y="650240"/>
            <a:ext cx="5795365" cy="3783012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dirty="0">
                <a:solidFill>
                  <a:srgbClr val="7F7F7F"/>
                </a:solidFill>
              </a:rPr>
              <a:t>Vi erbjuder anpassade utbildningar.</a:t>
            </a:r>
          </a:p>
        </p:txBody>
      </p:sp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Saab Academy</a:t>
            </a:r>
          </a:p>
        </p:txBody>
      </p:sp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50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TO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50" y="10949"/>
            <a:ext cx="10711005" cy="7568941"/>
          </a:xfrm>
          <a:prstGeom prst="rect">
            <a:avLst/>
          </a:prstGeom>
        </p:spPr>
      </p:pic>
      <p:sp>
        <p:nvSpPr>
          <p:cNvPr id="8" name="Platshållare för text 4"/>
          <p:cNvSpPr txBox="1">
            <a:spLocks/>
          </p:cNvSpPr>
          <p:nvPr/>
        </p:nvSpPr>
        <p:spPr bwMode="auto">
          <a:xfrm>
            <a:off x="645902" y="1860084"/>
            <a:ext cx="9726612" cy="37830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263525" marR="0" lvl="0" indent="-26352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Vi är Saab-specialister</a:t>
            </a:r>
          </a:p>
          <a:p>
            <a:pPr marL="263525" marR="0" lvl="0" indent="-26352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Det finns en stor försäljningspotential bland ägare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till </a:t>
            </a:r>
            <a:r>
              <a:rPr lang="sv-SE" sz="2000" dirty="0">
                <a:latin typeface="Gill Sans for Saab"/>
                <a:cs typeface="Gill Sans for Saab"/>
              </a:rPr>
              <a:t>”äldre” 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Saab-bilar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263525" marR="0" lvl="0" indent="-26352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Vi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erbjuder tillbehör, reservdelar,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service och motoruppgradering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263525" marR="0" lvl="0" indent="-26352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Vi vårdar kundrelationer såväl som bilar</a:t>
            </a:r>
          </a:p>
          <a:p>
            <a:pPr marL="263525" marR="0" lvl="0" indent="-26352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Orio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ger dig säljstöd och support: </a:t>
            </a:r>
          </a:p>
          <a:p>
            <a:pPr marL="447675" marR="0" lvl="0" indent="-44767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	– </a:t>
            </a:r>
            <a:r>
              <a:rPr kumimoji="0" lang="sv-SE" sz="2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www.saab.com</a:t>
            </a:r>
            <a:endParaRPr kumimoji="0" lang="sv-SE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447675" marR="0" lvl="0" indent="-44767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v-SE" sz="2000" dirty="0">
                <a:latin typeface="Gill Sans for Saab"/>
                <a:cs typeface="Gill Sans for Saab"/>
              </a:rPr>
              <a:t>	– Marketing </a:t>
            </a:r>
            <a:r>
              <a:rPr lang="sv-SE" sz="2000" dirty="0" err="1">
                <a:latin typeface="Gill Sans for Saab"/>
                <a:cs typeface="Gill Sans for Saab"/>
              </a:rPr>
              <a:t>Toolbox</a:t>
            </a:r>
            <a:endParaRPr lang="sv-SE" sz="2000" dirty="0">
              <a:latin typeface="Gill Sans for Saab"/>
              <a:cs typeface="Gill Sans for Saab"/>
            </a:endParaRPr>
          </a:p>
          <a:p>
            <a:pPr marL="447675" marR="0" lvl="0" indent="-44767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v-SE" sz="2000" dirty="0">
                <a:latin typeface="Gill Sans for Saab"/>
                <a:cs typeface="Gill Sans for Saab"/>
              </a:rPr>
              <a:t>	– </a:t>
            </a:r>
            <a:r>
              <a:rPr lang="sv-SE" sz="2000" dirty="0" err="1">
                <a:latin typeface="Gill Sans for Saab"/>
                <a:cs typeface="Gill Sans for Saab"/>
              </a:rPr>
              <a:t>Orio</a:t>
            </a:r>
            <a:r>
              <a:rPr lang="sv-SE" sz="2000" dirty="0">
                <a:latin typeface="Gill Sans for Saab"/>
                <a:cs typeface="Gill Sans for Saab"/>
              </a:rPr>
              <a:t> kundtjänst</a:t>
            </a:r>
          </a:p>
          <a:p>
            <a:pPr marL="447675" marR="0" lvl="0" indent="-44767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v-SE" sz="2000" dirty="0">
                <a:latin typeface="Gill Sans for Saab"/>
                <a:cs typeface="Gill Sans for Saab"/>
              </a:rPr>
              <a:t>	– EPSI</a:t>
            </a:r>
          </a:p>
          <a:p>
            <a:pPr marL="447675" marR="0" lvl="0" indent="-44767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v-SE" sz="2000" dirty="0">
                <a:latin typeface="Gill Sans for Saab"/>
                <a:cs typeface="Gill Sans for Saab"/>
              </a:rPr>
              <a:t>	– Saab Academy</a:t>
            </a:r>
          </a:p>
          <a:p>
            <a:pPr marL="174625" marR="0" lvl="0" indent="-174625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</p:txBody>
      </p:sp>
      <p:sp>
        <p:nvSpPr>
          <p:cNvPr id="9" name="Rubrik 2"/>
          <p:cNvSpPr>
            <a:spLocks noGrp="1"/>
          </p:cNvSpPr>
          <p:nvPr>
            <p:ph type="title"/>
          </p:nvPr>
        </p:nvSpPr>
        <p:spPr>
          <a:xfrm>
            <a:off x="624004" y="7592"/>
            <a:ext cx="7624762" cy="1260475"/>
          </a:xfrm>
          <a:noFill/>
        </p:spPr>
        <p:txBody>
          <a:bodyPr/>
          <a:lstStyle/>
          <a:p>
            <a:pPr algn="l"/>
            <a:r>
              <a:rPr lang="sv-SE" sz="5400" dirty="0"/>
              <a:t>Summering</a:t>
            </a:r>
          </a:p>
        </p:txBody>
      </p:sp>
      <p:pic>
        <p:nvPicPr>
          <p:cNvPr id="11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Summering</a:t>
            </a:r>
          </a:p>
        </p:txBody>
      </p:sp>
      <p:sp>
        <p:nvSpPr>
          <p:cNvPr id="13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51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TO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50" y="10949"/>
            <a:ext cx="10711005" cy="7568941"/>
          </a:xfrm>
          <a:prstGeom prst="rect">
            <a:avLst/>
          </a:prstGeom>
        </p:spPr>
      </p:pic>
      <p:sp>
        <p:nvSpPr>
          <p:cNvPr id="8" name="Platshållare för text 4"/>
          <p:cNvSpPr txBox="1">
            <a:spLocks/>
          </p:cNvSpPr>
          <p:nvPr/>
        </p:nvSpPr>
        <p:spPr bwMode="auto">
          <a:xfrm>
            <a:off x="645902" y="1582927"/>
            <a:ext cx="9726612" cy="37787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9551" tIns="49775" rIns="99551" bIns="49775" numCol="1" anchor="t" anchorCtr="0" compatLnSpc="1">
            <a:prstTxWarp prst="textNoShape">
              <a:avLst/>
            </a:prstTxWarp>
          </a:bodyPr>
          <a:lstStyle/>
          <a:p>
            <a:pPr marL="182563" indent="-182563">
              <a:lnSpc>
                <a:spcPct val="150000"/>
              </a:lnSpc>
              <a:spcAft>
                <a:spcPts val="600"/>
              </a:spcAft>
            </a:pPr>
            <a:endParaRPr lang="sv-SE" sz="3200" dirty="0">
              <a:solidFill>
                <a:srgbClr val="7F7F7F"/>
              </a:solidFill>
              <a:latin typeface="Gill Sans"/>
              <a:cs typeface="Gill Sans"/>
            </a:endParaRPr>
          </a:p>
          <a:p>
            <a:pPr marL="182563" indent="-182563">
              <a:lnSpc>
                <a:spcPct val="150000"/>
              </a:lnSpc>
              <a:buFont typeface="Arial"/>
              <a:buChar char="•"/>
            </a:pPr>
            <a:r>
              <a:rPr lang="sv-SE" sz="2000" dirty="0">
                <a:latin typeface="Gill Sans"/>
                <a:cs typeface="Gill Sans"/>
              </a:rPr>
              <a:t>Du säljer Saab Original som är konstruerade och producerade med rätt kvalitet </a:t>
            </a:r>
          </a:p>
          <a:p>
            <a:pPr marL="182563" indent="-182563">
              <a:lnSpc>
                <a:spcPct val="150000"/>
              </a:lnSpc>
              <a:buFont typeface="Arial"/>
              <a:buChar char="•"/>
            </a:pPr>
            <a:r>
              <a:rPr lang="sv-SE" sz="2000" dirty="0">
                <a:latin typeface="Gill Sans"/>
                <a:cs typeface="Gill Sans"/>
              </a:rPr>
              <a:t>Du har verktygen som är anpassade för Saabs </a:t>
            </a:r>
            <a:r>
              <a:rPr lang="sv-SE" sz="2000" dirty="0" err="1">
                <a:latin typeface="Gill Sans"/>
                <a:cs typeface="Gill Sans"/>
              </a:rPr>
              <a:t>bilprogram</a:t>
            </a:r>
            <a:endParaRPr lang="sv-SE" sz="2000" dirty="0">
              <a:latin typeface="Gill Sans"/>
              <a:cs typeface="Gill Sans"/>
            </a:endParaRPr>
          </a:p>
          <a:p>
            <a:pPr marL="182563" indent="-182563">
              <a:lnSpc>
                <a:spcPct val="150000"/>
              </a:lnSpc>
              <a:buFont typeface="Arial"/>
              <a:buChar char="•"/>
            </a:pPr>
            <a:r>
              <a:rPr lang="sv-SE" sz="2000" dirty="0">
                <a:latin typeface="Gill Sans"/>
                <a:cs typeface="Gill Sans"/>
              </a:rPr>
              <a:t>Du arbetar i en auktoriserad verkstad</a:t>
            </a:r>
          </a:p>
          <a:p>
            <a:pPr marL="182563" indent="-182563">
              <a:lnSpc>
                <a:spcPct val="150000"/>
              </a:lnSpc>
              <a:buFont typeface="Arial"/>
              <a:buChar char="•"/>
            </a:pPr>
            <a:r>
              <a:rPr lang="sv-SE" sz="2000" dirty="0">
                <a:latin typeface="Gill Sans"/>
                <a:cs typeface="Gill Sans"/>
              </a:rPr>
              <a:t>Du har genomgått Saab-utbildning</a:t>
            </a:r>
          </a:p>
          <a:p>
            <a:pPr marL="182563" indent="-182563">
              <a:lnSpc>
                <a:spcPct val="150000"/>
              </a:lnSpc>
            </a:pPr>
            <a:r>
              <a:rPr lang="sv-SE" sz="2000" dirty="0">
                <a:latin typeface="Gill Sans"/>
                <a:cs typeface="Gill Sans"/>
              </a:rPr>
              <a:t>• Du arbetar i en organisation med lång erfarenhet av Saab</a:t>
            </a:r>
          </a:p>
          <a:p>
            <a:pPr marL="174625" marR="0" lvl="0" indent="-174625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sv-SE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  <a:p>
            <a:pPr marL="0" marR="0" lvl="0" indent="0" algn="l" defTabSz="496888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"/>
              <a:ea typeface="ヒラギノ角ゴ Pro W3" charset="-128"/>
              <a:cs typeface="Gill Sans"/>
            </a:endParaRPr>
          </a:p>
        </p:txBody>
      </p:sp>
      <p:sp>
        <p:nvSpPr>
          <p:cNvPr id="9" name="Rubrik 2"/>
          <p:cNvSpPr>
            <a:spLocks noGrp="1"/>
          </p:cNvSpPr>
          <p:nvPr>
            <p:ph type="title"/>
          </p:nvPr>
        </p:nvSpPr>
        <p:spPr>
          <a:xfrm>
            <a:off x="645902" y="655080"/>
            <a:ext cx="10076051" cy="1595600"/>
          </a:xfrm>
          <a:noFill/>
        </p:spPr>
        <p:txBody>
          <a:bodyPr anchor="t"/>
          <a:lstStyle/>
          <a:p>
            <a:pPr>
              <a:lnSpc>
                <a:spcPts val="4600"/>
              </a:lnSpc>
            </a:pPr>
            <a:r>
              <a:rPr lang="sv-SE" spc="-50" dirty="0"/>
              <a:t>Tänk på att alltid visa att du är en </a:t>
            </a:r>
            <a:br>
              <a:rPr lang="sv-SE" spc="-50" dirty="0"/>
            </a:br>
            <a:r>
              <a:rPr lang="sv-SE" spc="-50" dirty="0"/>
              <a:t>Saab-expert varje gång du träffar en kund.</a:t>
            </a:r>
            <a:br>
              <a:rPr lang="sv-SE" spc="-50" dirty="0"/>
            </a:br>
            <a:r>
              <a:rPr lang="sv-SE" spc="-50" dirty="0"/>
              <a:t> </a:t>
            </a:r>
          </a:p>
        </p:txBody>
      </p:sp>
      <p:pic>
        <p:nvPicPr>
          <p:cNvPr id="11" name="Bildobjekt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latshållare för text 8"/>
          <p:cNvSpPr txBox="1">
            <a:spLocks/>
          </p:cNvSpPr>
          <p:nvPr/>
        </p:nvSpPr>
        <p:spPr bwMode="auto">
          <a:xfrm>
            <a:off x="921076" y="6846888"/>
            <a:ext cx="586600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</a:t>
            </a:r>
            <a:r>
              <a:rPr lang="sv-SE" sz="1200" cap="all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cap="all" spc="100" dirty="0" err="1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Orio</a:t>
            </a:r>
            <a:r>
              <a:rPr lang="sv-SE" sz="1200" cap="all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Support</a:t>
            </a:r>
            <a:r>
              <a:rPr lang="sv-SE" sz="1200" spc="1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t>│ Summering</a:t>
            </a:r>
          </a:p>
        </p:txBody>
      </p:sp>
      <p:sp>
        <p:nvSpPr>
          <p:cNvPr id="13" name="Platshållare för text 8"/>
          <p:cNvSpPr txBox="1">
            <a:spLocks/>
          </p:cNvSpPr>
          <p:nvPr/>
        </p:nvSpPr>
        <p:spPr bwMode="auto">
          <a:xfrm>
            <a:off x="618809" y="6846888"/>
            <a:ext cx="5089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>
            <a:prstTxWarp prst="textNoShape">
              <a:avLst/>
            </a:prstTxWarp>
          </a:bodyPr>
          <a:lstStyle/>
          <a:p>
            <a:pPr marL="373063" indent="-373063" algn="ctr" eaLnBrk="0" hangingPunct="0">
              <a:spcBef>
                <a:spcPct val="20000"/>
              </a:spcBef>
            </a:pPr>
            <a:fld id="{10AFB4F5-0F3E-0D4C-94A1-642C1C495004}" type="slidenum">
              <a:rPr lang="sv-SE" sz="1200">
                <a:solidFill>
                  <a:schemeClr val="bg1"/>
                </a:solidFill>
                <a:latin typeface="Gill Sans for Saab"/>
                <a:ea typeface="Gill Sans for Saab"/>
                <a:cs typeface="Gill Sans for Saab"/>
              </a:rPr>
              <a:pPr marL="373063" indent="-373063" algn="ctr" eaLnBrk="0" hangingPunct="0">
                <a:spcBef>
                  <a:spcPct val="20000"/>
                </a:spcBef>
              </a:pPr>
              <a:t>52</a:t>
            </a:fld>
            <a:endParaRPr lang="sv-SE" sz="1200">
              <a:solidFill>
                <a:schemeClr val="bg1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3" descr="Saab_UTB_PPT_AGAREN_PartsServic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1687" y="-6985"/>
            <a:ext cx="10798985" cy="763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objek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242" y="6705600"/>
            <a:ext cx="1607123" cy="70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ubrik 5"/>
          <p:cNvSpPr txBox="1">
            <a:spLocks/>
          </p:cNvSpPr>
          <p:nvPr/>
        </p:nvSpPr>
        <p:spPr bwMode="auto">
          <a:xfrm>
            <a:off x="640788" y="660400"/>
            <a:ext cx="995641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496888" rtl="0" eaLnBrk="0" fontAlgn="base" latinLnBrk="0" hangingPunct="0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-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Tack för din tid, hoppas du blivit inspirerad </a:t>
            </a:r>
            <a:br>
              <a:rPr kumimoji="0" lang="sv-SE" sz="4000" b="0" i="0" u="none" strike="noStrike" kern="1200" cap="none" spc="-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</a:br>
            <a:r>
              <a:rPr kumimoji="0" lang="sv-SE" sz="4000" b="0" i="0" u="none" strike="noStrike" kern="1200" cap="none" spc="-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att jobba med </a:t>
            </a:r>
            <a:r>
              <a:rPr kumimoji="0" lang="sv-SE" sz="4000" b="0" i="0" u="none" strike="noStrike" kern="1200" cap="none" spc="-5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Orio</a:t>
            </a:r>
            <a:r>
              <a:rPr kumimoji="0" lang="sv-SE" sz="4000" b="0" i="0" u="none" strike="noStrike" kern="1200" cap="none" spc="-50" normalizeH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.</a:t>
            </a:r>
            <a:r>
              <a:rPr kumimoji="0" lang="sv-SE" sz="4000" b="0" i="0" u="none" strike="noStrike" kern="1200" cap="none" spc="-5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4" y="-11113"/>
            <a:ext cx="10796578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ktangel med rundade hörn 13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083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23474" y="6977431"/>
            <a:ext cx="914426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9" name="Rubrik 5"/>
          <p:cNvSpPr txBox="1">
            <a:spLocks/>
          </p:cNvSpPr>
          <p:nvPr/>
        </p:nvSpPr>
        <p:spPr bwMode="auto">
          <a:xfrm>
            <a:off x="11723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5100"/>
              </a:lnSpc>
              <a:defRPr/>
            </a:pPr>
            <a:r>
              <a:rPr lang="sv-SE" sz="5000" dirty="0">
                <a:solidFill>
                  <a:srgbClr val="FFFFFF"/>
                </a:solidFill>
                <a:latin typeface="Gill Sans for Saab"/>
              </a:rPr>
              <a:t>Ursprung, </a:t>
            </a:r>
            <a:br>
              <a:rPr lang="sv-SE" sz="5000" dirty="0">
                <a:solidFill>
                  <a:srgbClr val="FFFFFF"/>
                </a:solidFill>
                <a:latin typeface="Gill Sans for Saab"/>
              </a:rPr>
            </a:br>
            <a:r>
              <a:rPr lang="sv-SE" sz="5000" dirty="0">
                <a:solidFill>
                  <a:srgbClr val="FFFFFF"/>
                </a:solidFill>
                <a:latin typeface="Gill Sans for Saab"/>
              </a:rPr>
              <a:t>från flygplan till bilar.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4" y="-11113"/>
            <a:ext cx="10796578" cy="763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1723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800" dirty="0">
                <a:solidFill>
                  <a:srgbClr val="FFFFFF"/>
                </a:solidFill>
                <a:latin typeface="Gill Sans for Saab"/>
              </a:rPr>
              <a:t>Saab 92, 93, 95</a:t>
            </a:r>
            <a:br>
              <a:rPr lang="sv-SE" sz="5000" dirty="0">
                <a:solidFill>
                  <a:srgbClr val="FFFFFF"/>
                </a:solidFill>
                <a:latin typeface="Gill Sans for Saab"/>
              </a:rPr>
            </a:b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1950-1978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4" y="-11113"/>
            <a:ext cx="10796577" cy="763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1723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5000" dirty="0">
                <a:solidFill>
                  <a:srgbClr val="FFFFFF"/>
                </a:solidFill>
                <a:latin typeface="Gill Sans for Saab"/>
              </a:rPr>
              <a:t>Saab Sonett</a:t>
            </a:r>
          </a:p>
          <a:p>
            <a:pPr eaLnBrk="0" hangingPunct="0">
              <a:lnSpc>
                <a:spcPts val="3000"/>
              </a:lnSpc>
              <a:defRPr/>
            </a:pP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 1956, 1966-1974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3" y="-11113"/>
            <a:ext cx="10796575" cy="763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1723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400" dirty="0">
                <a:solidFill>
                  <a:srgbClr val="FFFFFF"/>
                </a:solidFill>
                <a:latin typeface="Gill Sans for Saab"/>
              </a:rPr>
              <a:t>Saab 96 Tvåtakt och V4</a:t>
            </a:r>
          </a:p>
          <a:p>
            <a:pPr eaLnBrk="0" hangingPunct="0">
              <a:lnSpc>
                <a:spcPts val="3000"/>
              </a:lnSpc>
              <a:defRPr/>
            </a:pP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1960-1980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3" y="-11113"/>
            <a:ext cx="10796575" cy="763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1723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800" dirty="0">
                <a:solidFill>
                  <a:srgbClr val="FFFFFF"/>
                </a:solidFill>
                <a:latin typeface="Gill Sans for Saab"/>
              </a:rPr>
              <a:t>Saab 99 </a:t>
            </a:r>
          </a:p>
          <a:p>
            <a:pPr eaLnBrk="0" hangingPunct="0">
              <a:lnSpc>
                <a:spcPts val="3000"/>
              </a:lnSpc>
              <a:defRPr/>
            </a:pP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1969-1987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3" y="-11113"/>
            <a:ext cx="10796575" cy="763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0199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000" dirty="0">
                <a:solidFill>
                  <a:srgbClr val="FFFFFF"/>
                </a:solidFill>
                <a:latin typeface="Gill Sans for Saab"/>
              </a:rPr>
              <a:t>Saab 900 ”Classic”</a:t>
            </a:r>
          </a:p>
          <a:p>
            <a:pPr eaLnBrk="0" hangingPunct="0">
              <a:lnSpc>
                <a:spcPts val="3000"/>
              </a:lnSpc>
              <a:defRPr/>
            </a:pP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1979-1993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3" y="-11113"/>
            <a:ext cx="10796574" cy="763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0199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600" dirty="0">
                <a:solidFill>
                  <a:srgbClr val="FFFFFF"/>
                </a:solidFill>
                <a:latin typeface="Gill Sans for Saab"/>
              </a:rPr>
              <a:t>Saab 900/9-3 Cabriolet   </a:t>
            </a:r>
            <a:br>
              <a:rPr lang="sv-SE" sz="4600" dirty="0">
                <a:solidFill>
                  <a:srgbClr val="FFFFFF"/>
                </a:solidFill>
                <a:latin typeface="Gill Sans for Saab"/>
              </a:rPr>
            </a:b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1986-2003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3" y="-11113"/>
            <a:ext cx="10796574" cy="763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045351" y="1329267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600" dirty="0">
                <a:solidFill>
                  <a:srgbClr val="FFFFFF"/>
                </a:solidFill>
                <a:latin typeface="Gill Sans for Saab"/>
              </a:rPr>
              <a:t>Saab 900/9-3   </a:t>
            </a:r>
            <a:br>
              <a:rPr lang="sv-SE" sz="4600" dirty="0">
                <a:solidFill>
                  <a:srgbClr val="FFFFFF"/>
                </a:solidFill>
                <a:latin typeface="Gill Sans for Saab"/>
              </a:rPr>
            </a:b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1994-2003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2863" y="-11113"/>
            <a:ext cx="10796574" cy="763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ubrik 5"/>
          <p:cNvSpPr txBox="1">
            <a:spLocks/>
          </p:cNvSpPr>
          <p:nvPr/>
        </p:nvSpPr>
        <p:spPr bwMode="auto">
          <a:xfrm>
            <a:off x="1248553" y="1841500"/>
            <a:ext cx="6269847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3000"/>
              </a:lnSpc>
              <a:defRPr/>
            </a:pPr>
            <a:r>
              <a:rPr lang="sv-SE" sz="4600" dirty="0">
                <a:solidFill>
                  <a:srgbClr val="FFFFFF"/>
                </a:solidFill>
                <a:latin typeface="Gill Sans for Saab"/>
              </a:rPr>
              <a:t>Saab 9000</a:t>
            </a:r>
            <a:br>
              <a:rPr lang="sv-SE" sz="4600" dirty="0">
                <a:solidFill>
                  <a:srgbClr val="FFFFFF"/>
                </a:solidFill>
                <a:latin typeface="Gill Sans for Saab"/>
              </a:rPr>
            </a:br>
            <a:r>
              <a:rPr lang="sv-SE" sz="2000" dirty="0">
                <a:solidFill>
                  <a:srgbClr val="FFFFFF"/>
                </a:solidFill>
                <a:latin typeface="Gill Sans for Saab"/>
              </a:rPr>
              <a:t>1985-1998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4923473" y="7018008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64112" y="6977431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Bildobjekt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0" y="-11113"/>
            <a:ext cx="10801350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ktangel med rundade hörn 13"/>
          <p:cNvSpPr/>
          <p:nvPr/>
        </p:nvSpPr>
        <p:spPr>
          <a:xfrm>
            <a:off x="4898073" y="630125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083" name="Platshållare för text 8">
            <a:hlinkClick r:id="rId3" action="ppaction://hlinksldjump"/>
          </p:cNvPr>
          <p:cNvSpPr txBox="1">
            <a:spLocks/>
          </p:cNvSpPr>
          <p:nvPr/>
        </p:nvSpPr>
        <p:spPr bwMode="auto">
          <a:xfrm>
            <a:off x="4938712" y="627761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639128" y="-193040"/>
            <a:ext cx="7624152" cy="1260475"/>
          </a:xfrm>
        </p:spPr>
        <p:txBody>
          <a:bodyPr/>
          <a:lstStyle/>
          <a:p>
            <a:r>
              <a:rPr lang="sv-SE"/>
              <a:t>Saab 9-3 SportSedan</a:t>
            </a: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1"/>
          </p:nvPr>
        </p:nvSpPr>
        <p:spPr>
          <a:xfrm>
            <a:off x="648264" y="1219200"/>
            <a:ext cx="4809887" cy="5233988"/>
          </a:xfrm>
        </p:spPr>
        <p:txBody>
          <a:bodyPr/>
          <a:lstStyle/>
          <a:p>
            <a:r>
              <a:rPr lang="sv-SE" sz="1800" dirty="0">
                <a:solidFill>
                  <a:srgbClr val="7F7F7F"/>
                </a:solidFill>
              </a:rPr>
              <a:t>Motorer</a:t>
            </a:r>
          </a:p>
          <a:p>
            <a:pPr>
              <a:tabLst>
                <a:tab pos="1971675" algn="l"/>
              </a:tabLst>
            </a:pPr>
            <a:r>
              <a:rPr lang="sv-SE" sz="1200" dirty="0"/>
              <a:t>4 bensinmotorer, 9 varianter	122-280 hk</a:t>
            </a:r>
          </a:p>
          <a:p>
            <a:pPr>
              <a:tabLst>
                <a:tab pos="1971675" algn="l"/>
              </a:tabLst>
            </a:pPr>
            <a:r>
              <a:rPr lang="sv-SE" sz="1200" dirty="0"/>
              <a:t>2 dieselmotorer, 4 varianter	120-180 hk</a:t>
            </a:r>
          </a:p>
          <a:p>
            <a:pPr>
              <a:spcAft>
                <a:spcPts val="0"/>
              </a:spcAft>
              <a:tabLst>
                <a:tab pos="1971675" algn="l"/>
              </a:tabLst>
            </a:pPr>
            <a:r>
              <a:rPr lang="sv-SE" sz="1200" dirty="0"/>
              <a:t>2 </a:t>
            </a:r>
            <a:r>
              <a:rPr lang="sv-SE" sz="1200" dirty="0" err="1"/>
              <a:t>BioPower-motorer</a:t>
            </a:r>
            <a:r>
              <a:rPr lang="sv-SE" sz="1200" dirty="0"/>
              <a:t>	150-230 hk </a:t>
            </a:r>
          </a:p>
          <a:p>
            <a:endParaRPr lang="sv-SE" sz="1200" dirty="0">
              <a:solidFill>
                <a:srgbClr val="7F7F7F"/>
              </a:solidFill>
            </a:endParaRPr>
          </a:p>
          <a:p>
            <a:r>
              <a:rPr lang="sv-SE" sz="1800" dirty="0">
                <a:solidFill>
                  <a:srgbClr val="7F7F7F"/>
                </a:solidFill>
              </a:rPr>
              <a:t>Växellådor</a:t>
            </a:r>
          </a:p>
          <a:p>
            <a:r>
              <a:rPr lang="sv-SE" sz="1200" dirty="0"/>
              <a:t>Manuell 5- eller 6-växlad</a:t>
            </a:r>
          </a:p>
          <a:p>
            <a:r>
              <a:rPr lang="sv-SE" sz="1200" dirty="0"/>
              <a:t>Automatisk 5- eller 6-växlad, </a:t>
            </a:r>
            <a:r>
              <a:rPr lang="sv-SE" sz="1200" dirty="0" err="1"/>
              <a:t>Sensonic</a:t>
            </a:r>
            <a:r>
              <a:rPr lang="sv-SE" sz="1200" dirty="0"/>
              <a:t> som tillval</a:t>
            </a:r>
          </a:p>
          <a:p>
            <a:pPr>
              <a:spcAft>
                <a:spcPts val="0"/>
              </a:spcAft>
            </a:pPr>
            <a:r>
              <a:rPr lang="sv-SE" sz="1200" dirty="0"/>
              <a:t>XWD som tillval</a:t>
            </a:r>
          </a:p>
          <a:p>
            <a:pPr>
              <a:spcAft>
                <a:spcPts val="0"/>
              </a:spcAft>
            </a:pPr>
            <a:endParaRPr lang="sv-SE" sz="1200" dirty="0"/>
          </a:p>
          <a:p>
            <a:r>
              <a:rPr lang="sv-SE" sz="1800" dirty="0">
                <a:solidFill>
                  <a:srgbClr val="7F7F7F"/>
                </a:solidFill>
              </a:rPr>
              <a:t>Egenskaper</a:t>
            </a:r>
          </a:p>
          <a:p>
            <a:pPr marL="182563" indent="-182563"/>
            <a:r>
              <a:rPr lang="sv-SE" sz="1200" dirty="0"/>
              <a:t>• 	Bi-xenonstrålkastare</a:t>
            </a:r>
          </a:p>
          <a:p>
            <a:pPr marL="182563" indent="-182563"/>
            <a:r>
              <a:rPr lang="sv-SE" sz="1200" dirty="0"/>
              <a:t>• 	Flygplansinspirerad förarmiljö /</a:t>
            </a:r>
            <a:r>
              <a:rPr lang="sv-SE" sz="1200" dirty="0" err="1"/>
              <a:t>Night</a:t>
            </a:r>
            <a:r>
              <a:rPr lang="sv-SE" sz="1200" dirty="0"/>
              <a:t> Panel</a:t>
            </a:r>
          </a:p>
          <a:p>
            <a:pPr marL="182563" indent="-182563"/>
            <a:r>
              <a:rPr lang="sv-SE" sz="1200" dirty="0"/>
              <a:t>• 	Två-zons automatisk klimatkontroll</a:t>
            </a:r>
          </a:p>
          <a:p>
            <a:pPr marL="182563" indent="-182563"/>
            <a:r>
              <a:rPr lang="sv-SE" sz="1200" dirty="0"/>
              <a:t>• 	Fem stjärnor i </a:t>
            </a:r>
            <a:r>
              <a:rPr lang="sv-SE" sz="1200" dirty="0" err="1"/>
              <a:t>EuroNCAP</a:t>
            </a:r>
            <a:r>
              <a:rPr lang="sv-SE" sz="1200" dirty="0"/>
              <a:t> </a:t>
            </a:r>
          </a:p>
          <a:p>
            <a:pPr marL="182563" indent="-182563"/>
            <a:r>
              <a:rPr lang="sv-SE" sz="1200" dirty="0"/>
              <a:t>• 	Saab aktiva nackstöd (SAHR)</a:t>
            </a:r>
          </a:p>
          <a:p>
            <a:pPr marL="182563" indent="-182563"/>
            <a:r>
              <a:rPr lang="sv-SE" sz="1200" dirty="0"/>
              <a:t>• 	Röststyrd DVD navigation och audio</a:t>
            </a:r>
          </a:p>
          <a:p>
            <a:pPr marL="182563" indent="-182563"/>
            <a:r>
              <a:rPr lang="sv-SE" sz="1200" dirty="0"/>
              <a:t>• 	</a:t>
            </a:r>
            <a:r>
              <a:rPr lang="sv-SE" sz="1200" dirty="0" err="1"/>
              <a:t>Bose</a:t>
            </a:r>
            <a:r>
              <a:rPr lang="sv-SE" sz="1200" dirty="0"/>
              <a:t> Surround ljudsystem</a:t>
            </a:r>
          </a:p>
          <a:p>
            <a:endParaRPr lang="sv-SE" sz="1200" dirty="0">
              <a:solidFill>
                <a:srgbClr val="7F7F7F"/>
              </a:solidFill>
            </a:endParaRPr>
          </a:p>
          <a:p>
            <a:r>
              <a:rPr lang="sv-SE" sz="1800" dirty="0">
                <a:solidFill>
                  <a:srgbClr val="7F7F7F"/>
                </a:solidFill>
              </a:rPr>
              <a:t>Utmärkande egenskaper</a:t>
            </a:r>
          </a:p>
          <a:p>
            <a:pPr marL="177800" lvl="1" indent="-177800">
              <a:buFont typeface="Arial"/>
              <a:buChar char="•"/>
            </a:pPr>
            <a:r>
              <a:rPr lang="sv-SE" sz="1200" dirty="0"/>
              <a:t>Utmärkt aerodynamisk utformning</a:t>
            </a:r>
          </a:p>
          <a:p>
            <a:pPr marL="177800" lvl="1" indent="-177800">
              <a:buFont typeface="Arial"/>
              <a:buChar char="•"/>
            </a:pPr>
            <a:r>
              <a:rPr lang="sv-SE" sz="1200" dirty="0"/>
              <a:t>Korta </a:t>
            </a:r>
            <a:r>
              <a:rPr lang="sv-SE" sz="1200" dirty="0" err="1"/>
              <a:t>överhang</a:t>
            </a:r>
            <a:r>
              <a:rPr lang="sv-SE" sz="1200" dirty="0"/>
              <a:t> fram och bak</a:t>
            </a:r>
          </a:p>
          <a:p>
            <a:pPr marL="177800" lvl="1" indent="-177800">
              <a:buFont typeface="Arial"/>
              <a:buChar char="•"/>
            </a:pPr>
            <a:r>
              <a:rPr lang="sv-SE" sz="1200" dirty="0"/>
              <a:t>Rymliga säten, speciellt för baksätespassagerare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Bildobjekt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0" y="-11113"/>
            <a:ext cx="10801350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ktangel med rundade hörn 5"/>
          <p:cNvSpPr/>
          <p:nvPr/>
        </p:nvSpPr>
        <p:spPr>
          <a:xfrm>
            <a:off x="4898073" y="636729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107" name="Platshållare för text 8">
            <a:hlinkClick r:id="rId3" action="ppaction://hlinksldjump"/>
          </p:cNvPr>
          <p:cNvSpPr txBox="1">
            <a:spLocks/>
          </p:cNvSpPr>
          <p:nvPr/>
        </p:nvSpPr>
        <p:spPr bwMode="auto">
          <a:xfrm>
            <a:off x="4938712" y="634365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 txBox="1">
            <a:spLocks/>
          </p:cNvSpPr>
          <p:nvPr/>
        </p:nvSpPr>
        <p:spPr bwMode="auto">
          <a:xfrm>
            <a:off x="639128" y="-193040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496888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ヒラギノ角ゴ Pro W3" charset="-128"/>
              </a:rPr>
              <a:t>Saab 9-3 SportCombi</a:t>
            </a:r>
          </a:p>
        </p:txBody>
      </p:sp>
      <p:sp>
        <p:nvSpPr>
          <p:cNvPr id="5" name="Platshållare för text 5"/>
          <p:cNvSpPr txBox="1">
            <a:spLocks/>
          </p:cNvSpPr>
          <p:nvPr/>
        </p:nvSpPr>
        <p:spPr>
          <a:xfrm>
            <a:off x="648264" y="1219200"/>
            <a:ext cx="4809887" cy="5892800"/>
          </a:xfrm>
          <a:prstGeom prst="rect">
            <a:avLst/>
          </a:prstGeom>
        </p:spPr>
        <p:txBody>
          <a:bodyPr vert="horz" lIns="99551" tIns="49775" rIns="99551" bIns="49775"/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Motorer</a:t>
            </a:r>
          </a:p>
          <a:p>
            <a:pPr lvl="0" eaLnBrk="0" hangingPunct="0">
              <a:spcBef>
                <a:spcPct val="20000"/>
              </a:spcBef>
              <a:tabLst>
                <a:tab pos="1971675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4 bensinmotorer, 9 varianter	122-280 hk</a:t>
            </a:r>
          </a:p>
          <a:p>
            <a:pPr lvl="0" eaLnBrk="0" hangingPunct="0">
              <a:spcBef>
                <a:spcPct val="20000"/>
              </a:spcBef>
              <a:tabLst>
                <a:tab pos="1971675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2 dieselmotorer, 4 varianter	120-180 hk</a:t>
            </a:r>
          </a:p>
          <a:p>
            <a:pPr lvl="0" eaLnBrk="0" hangingPunct="0">
              <a:spcBef>
                <a:spcPct val="20000"/>
              </a:spcBef>
              <a:spcAft>
                <a:spcPts val="0"/>
              </a:spcAft>
              <a:tabLst>
                <a:tab pos="1971675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2 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BioPower-motorer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	150-230 hk </a:t>
            </a: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Växellådor</a:t>
            </a: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Manuell 5- </a:t>
            </a:r>
            <a:r>
              <a:rPr lang="sv-SE" sz="1200" dirty="0">
                <a:latin typeface="Gill Sans for Saab"/>
                <a:cs typeface="Gill Sans for Saab"/>
              </a:rPr>
              <a:t>eller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6</a:t>
            </a:r>
            <a:r>
              <a:rPr lang="sv-SE" sz="1200" dirty="0">
                <a:latin typeface="Gill Sans for Saab"/>
                <a:cs typeface="Gill Sans for Saab"/>
              </a:rPr>
              <a:t>-växlad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lang="sv-SE" sz="1200" noProof="0" dirty="0">
                <a:latin typeface="Gill Sans for Saab"/>
                <a:cs typeface="Gill Sans for Saab"/>
              </a:rPr>
              <a:t>Automatisk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5- eller 6-växlad,</a:t>
            </a:r>
            <a:r>
              <a:rPr kumimoji="0" lang="sv-S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</a:t>
            </a:r>
            <a:r>
              <a:rPr kumimoji="0" lang="sv-SE" sz="1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Sensonic</a:t>
            </a:r>
            <a:r>
              <a:rPr kumimoji="0" lang="sv-SE" sz="1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 som tillval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XWD som tillval</a:t>
            </a: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lvl="0" eaLnBrk="0" hangingPunct="0">
              <a:spcBef>
                <a:spcPct val="20000"/>
              </a:spcBef>
            </a:pPr>
            <a:r>
              <a:rPr lang="sv-SE" dirty="0">
                <a:solidFill>
                  <a:srgbClr val="7F7F7F"/>
                </a:solidFill>
                <a:latin typeface="Gill Sans for Saab"/>
                <a:cs typeface="Gill Sans for Saab"/>
              </a:rPr>
              <a:t>Egenskaper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Bi-xenonstrålkastare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Flygplansinspirerad förarmiljö /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Night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 Panel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Två-zons automatisk klimatkontroll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Fem stjärnor i 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EuroNCAP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 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Saab aktiva nackstöd (SAHR)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Röststyrd DVD navigation och audio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Bose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 Surround ljudsystem</a:t>
            </a: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Utmärkande egenskaper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Bakre glaskrossensorer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Nya bakre lyktor som kombinerar glödlampor och LED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Plant lastgolv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Dubbla bagageutrymmen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Bildobjek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95192" y="-11113"/>
            <a:ext cx="10801234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ktangel med rundade hörn 5"/>
          <p:cNvSpPr/>
          <p:nvPr/>
        </p:nvSpPr>
        <p:spPr>
          <a:xfrm>
            <a:off x="4898073" y="636729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107" name="Platshållare för text 8">
            <a:hlinkClick r:id="rId3" action="ppaction://hlinksldjump"/>
          </p:cNvPr>
          <p:cNvSpPr txBox="1">
            <a:spLocks/>
          </p:cNvSpPr>
          <p:nvPr/>
        </p:nvSpPr>
        <p:spPr bwMode="auto">
          <a:xfrm>
            <a:off x="4938712" y="634365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 txBox="1">
            <a:spLocks/>
          </p:cNvSpPr>
          <p:nvPr/>
        </p:nvSpPr>
        <p:spPr bwMode="auto">
          <a:xfrm>
            <a:off x="639128" y="-193040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4000">
                <a:solidFill>
                  <a:srgbClr val="7F7F7F"/>
                </a:solidFill>
                <a:latin typeface="Gill Sans for Saab"/>
              </a:rPr>
              <a:t>Saab 9-3X</a:t>
            </a:r>
          </a:p>
        </p:txBody>
      </p:sp>
      <p:sp>
        <p:nvSpPr>
          <p:cNvPr id="5" name="Platshållare för text 5"/>
          <p:cNvSpPr txBox="1">
            <a:spLocks/>
          </p:cNvSpPr>
          <p:nvPr/>
        </p:nvSpPr>
        <p:spPr>
          <a:xfrm>
            <a:off x="648264" y="1371600"/>
            <a:ext cx="3893391" cy="5233988"/>
          </a:xfrm>
          <a:prstGeom prst="rect">
            <a:avLst/>
          </a:prstGeom>
        </p:spPr>
        <p:txBody>
          <a:bodyPr vert="horz" lIns="99551" tIns="49775" rIns="99551" bIns="49775"/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Motorer</a:t>
            </a:r>
          </a:p>
          <a:p>
            <a:pPr lvl="0" eaLnBrk="0" hangingPunct="0">
              <a:spcBef>
                <a:spcPct val="20000"/>
              </a:spcBef>
              <a:tabLst>
                <a:tab pos="541338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Bensin	210 hk, också som 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BioPower</a:t>
            </a:r>
            <a:endParaRPr lang="sv-SE" sz="1200" dirty="0">
              <a:solidFill>
                <a:prstClr val="black"/>
              </a:solidFill>
              <a:latin typeface="Gill Sans for Saab"/>
              <a:cs typeface="Gill Sans for Saab"/>
            </a:endParaRPr>
          </a:p>
          <a:p>
            <a:pPr lvl="0" eaLnBrk="0" hangingPunct="0">
              <a:spcBef>
                <a:spcPct val="20000"/>
              </a:spcBef>
              <a:tabLst>
                <a:tab pos="541338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Diesel	180 hk</a:t>
            </a:r>
          </a:p>
          <a:p>
            <a:pPr lvl="0" eaLnBrk="0" hangingPunct="0">
              <a:spcBef>
                <a:spcPct val="20000"/>
              </a:spcBef>
              <a:spcAft>
                <a:spcPts val="0"/>
              </a:spcAft>
              <a:tabLst>
                <a:tab pos="1971675" algn="l"/>
              </a:tabLst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Växellådor</a:t>
            </a:r>
          </a:p>
          <a:p>
            <a:pPr lvl="0" eaLnBrk="0" hangingPunct="0">
              <a:spcBef>
                <a:spcPct val="20000"/>
              </a:spcBef>
              <a:defRPr/>
            </a:pPr>
            <a:r>
              <a:rPr lang="sv-SE" sz="1200" dirty="0">
                <a:latin typeface="Gill Sans for Saab"/>
                <a:cs typeface="Gill Sans for Saab"/>
              </a:rPr>
              <a:t>Manuell 6-växlad</a:t>
            </a:r>
          </a:p>
          <a:p>
            <a:pPr lvl="0" eaLnBrk="0" hangingPunct="0">
              <a:spcBef>
                <a:spcPct val="20000"/>
              </a:spcBef>
              <a:defRPr/>
            </a:pPr>
            <a:r>
              <a:rPr lang="sv-SE" sz="1200" dirty="0">
                <a:latin typeface="Gill Sans for Saab"/>
                <a:cs typeface="Gill Sans for Saab"/>
              </a:rPr>
              <a:t>Automatisk 6-växlad med </a:t>
            </a:r>
            <a:r>
              <a:rPr lang="sv-SE" sz="1200" dirty="0" err="1">
                <a:latin typeface="Gill Sans for Saab"/>
                <a:cs typeface="Gill Sans for Saab"/>
              </a:rPr>
              <a:t>Sentronic</a:t>
            </a:r>
            <a:endParaRPr lang="sv-SE" sz="1200" dirty="0">
              <a:latin typeface="Gill Sans for Saab"/>
              <a:cs typeface="Gill Sans for Saab"/>
            </a:endParaRPr>
          </a:p>
          <a:p>
            <a:pPr lvl="0" eaLnBrk="0" hangingPunct="0">
              <a:spcBef>
                <a:spcPct val="20000"/>
              </a:spcBef>
              <a:defRPr/>
            </a:pPr>
            <a:r>
              <a:rPr lang="sv-SE" sz="1200" dirty="0">
                <a:latin typeface="Gill Sans for Saab"/>
                <a:cs typeface="Gill Sans for Saab"/>
              </a:rPr>
              <a:t>XWD för bensinmotorer</a:t>
            </a:r>
          </a:p>
          <a:p>
            <a:pPr lvl="0" eaLnBrk="0" hangingPunct="0">
              <a:spcBef>
                <a:spcPct val="20000"/>
              </a:spcBef>
              <a:defRPr/>
            </a:pPr>
            <a:r>
              <a:rPr lang="sv-SE" sz="1200" dirty="0">
                <a:latin typeface="Gill Sans for Saab"/>
                <a:cs typeface="Gill Sans for Saab"/>
              </a:rPr>
              <a:t>FWD för dieselmotorer</a:t>
            </a:r>
          </a:p>
          <a:p>
            <a:pPr lvl="0" eaLnBrk="0" hangingPunct="0">
              <a:spcBef>
                <a:spcPct val="20000"/>
              </a:spcBef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Utmärkande egenskaper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Nya stötfångare fram och bak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Hasplåtar i matt krom fram och bak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Dimljus som standard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Hjulhusbeklädnad i plast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Chassiet höjt med 35 mm för bilar med bensinmotor och 20 mm för de med dieselmotor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Nivåreglering för karossen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Nya unika 17’’ hjul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Bildobjekt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0" y="-11113"/>
            <a:ext cx="10801350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ktangel med rundade hörn 5"/>
          <p:cNvSpPr/>
          <p:nvPr/>
        </p:nvSpPr>
        <p:spPr>
          <a:xfrm>
            <a:off x="4898073" y="636729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8131" name="Platshållare för text 8">
            <a:hlinkClick r:id="rId3" action="ppaction://hlinksldjump"/>
          </p:cNvPr>
          <p:cNvSpPr txBox="1">
            <a:spLocks/>
          </p:cNvSpPr>
          <p:nvPr/>
        </p:nvSpPr>
        <p:spPr bwMode="auto">
          <a:xfrm>
            <a:off x="4938712" y="634365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 txBox="1">
            <a:spLocks/>
          </p:cNvSpPr>
          <p:nvPr/>
        </p:nvSpPr>
        <p:spPr bwMode="auto">
          <a:xfrm>
            <a:off x="639128" y="-193040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4000" dirty="0">
                <a:solidFill>
                  <a:srgbClr val="7F7F7F"/>
                </a:solidFill>
                <a:latin typeface="Gill Sans for Saab"/>
              </a:rPr>
              <a:t>Saab 9-3 Cabriolet</a:t>
            </a:r>
          </a:p>
        </p:txBody>
      </p:sp>
      <p:sp>
        <p:nvSpPr>
          <p:cNvPr id="5" name="Platshållare för text 5"/>
          <p:cNvSpPr txBox="1">
            <a:spLocks/>
          </p:cNvSpPr>
          <p:nvPr/>
        </p:nvSpPr>
        <p:spPr>
          <a:xfrm>
            <a:off x="648264" y="1039494"/>
            <a:ext cx="4809887" cy="5483225"/>
          </a:xfrm>
          <a:prstGeom prst="rect">
            <a:avLst/>
          </a:prstGeom>
        </p:spPr>
        <p:txBody>
          <a:bodyPr vert="horz" lIns="99551" tIns="49775" rIns="99551" bIns="49775"/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Motorer</a:t>
            </a:r>
          </a:p>
          <a:p>
            <a:pPr lvl="0" eaLnBrk="0" hangingPunct="0">
              <a:spcBef>
                <a:spcPct val="20000"/>
              </a:spcBef>
              <a:tabLst>
                <a:tab pos="1971675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4 bensinmotorer, 9 varianter	122-280 hk</a:t>
            </a:r>
          </a:p>
          <a:p>
            <a:pPr lvl="0" eaLnBrk="0" hangingPunct="0">
              <a:spcBef>
                <a:spcPct val="20000"/>
              </a:spcBef>
              <a:tabLst>
                <a:tab pos="1971675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2 dieselmotorer, 4 varianter	120-180 hk</a:t>
            </a:r>
          </a:p>
          <a:p>
            <a:pPr lvl="0" eaLnBrk="0" hangingPunct="0">
              <a:spcBef>
                <a:spcPct val="20000"/>
              </a:spcBef>
              <a:spcAft>
                <a:spcPts val="0"/>
              </a:spcAft>
              <a:tabLst>
                <a:tab pos="1971675" algn="l"/>
              </a:tabLst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2 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BioPower-motorer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	150-230 hk </a:t>
            </a: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Växellådor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Manuell 5- eller 6-växlad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Automatisk  5- eller 6-växlad, </a:t>
            </a:r>
            <a:r>
              <a:rPr lang="sv-SE" sz="1200" dirty="0" err="1">
                <a:latin typeface="Gill Sans for Saab"/>
                <a:cs typeface="Gill Sans for Saab"/>
              </a:rPr>
              <a:t>Sensonic</a:t>
            </a:r>
            <a:r>
              <a:rPr lang="sv-SE" sz="1200" dirty="0">
                <a:latin typeface="Gill Sans for Saab"/>
                <a:cs typeface="Gill Sans for Saab"/>
              </a:rPr>
              <a:t> som tillval</a:t>
            </a:r>
          </a:p>
          <a:p>
            <a:pPr lvl="0" eaLnBrk="0" hangingPunct="0">
              <a:spcBef>
                <a:spcPct val="20000"/>
              </a:spcBef>
            </a:pPr>
            <a:endParaRPr lang="sv-SE" sz="1200" dirty="0">
              <a:latin typeface="Gill Sans for Saab"/>
              <a:cs typeface="Gill Sans for Saab"/>
            </a:endParaRPr>
          </a:p>
          <a:p>
            <a:pPr lvl="0" eaLnBrk="0" hangingPunct="0">
              <a:spcBef>
                <a:spcPct val="20000"/>
              </a:spcBef>
            </a:pPr>
            <a:r>
              <a:rPr lang="sv-SE" dirty="0">
                <a:solidFill>
                  <a:srgbClr val="7F7F7F"/>
                </a:solidFill>
                <a:latin typeface="Gill Sans for Saab"/>
                <a:cs typeface="Gill Sans for Saab"/>
              </a:rPr>
              <a:t>Egenskaper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Bi-xenonstrålkastare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Flyglansinspirerad förarmiljö /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Night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 Panel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Två-zons automatisk klimatkontroll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Fem stjärnor i 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EuroNCAP</a:t>
            </a:r>
            <a:endParaRPr lang="sv-SE" sz="1200" dirty="0">
              <a:solidFill>
                <a:prstClr val="black"/>
              </a:solidFill>
              <a:latin typeface="Gill Sans for Saab"/>
              <a:cs typeface="Gill Sans for Saab"/>
            </a:endParaRP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Saab aktiva nackstöd (SAHR)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Röststyrd DVD navigation och audio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• 	</a:t>
            </a:r>
            <a:r>
              <a:rPr lang="sv-SE" sz="1200" dirty="0" err="1">
                <a:solidFill>
                  <a:prstClr val="black"/>
                </a:solidFill>
                <a:latin typeface="Gill Sans for Saab"/>
                <a:cs typeface="Gill Sans for Saab"/>
              </a:rPr>
              <a:t>Bose</a:t>
            </a:r>
            <a:r>
              <a:rPr lang="sv-SE" sz="1200" dirty="0">
                <a:solidFill>
                  <a:prstClr val="black"/>
                </a:solidFill>
                <a:latin typeface="Gill Sans for Saab"/>
                <a:cs typeface="Gill Sans for Saab"/>
              </a:rPr>
              <a:t> Surround ljudsystem</a:t>
            </a:r>
          </a:p>
          <a:p>
            <a:pPr lvl="0" eaLnBrk="0" hangingPunct="0">
              <a:spcBef>
                <a:spcPct val="20000"/>
              </a:spcBef>
            </a:pPr>
            <a:endParaRPr lang="sv-SE" sz="1200" dirty="0">
              <a:latin typeface="Gill Sans for Saab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lang="sv-SE" dirty="0">
                <a:solidFill>
                  <a:srgbClr val="7F7F7F"/>
                </a:solidFill>
                <a:latin typeface="Gill Sans for Saab"/>
                <a:cs typeface="Gill Sans for Saab"/>
              </a:rPr>
              <a:t>Utmärkande egenskaper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Ny bakre del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Helautomatisk och </a:t>
            </a:r>
            <a:r>
              <a:rPr lang="sv-SE" sz="1200" dirty="0" err="1">
                <a:solidFill>
                  <a:prstClr val="black"/>
                </a:solidFill>
                <a:latin typeface="Gill Sans for Saab" charset="0"/>
                <a:cs typeface="Gill Sans for Saab"/>
              </a:rPr>
              <a:t>elektrohydralisk</a:t>
            </a: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 sufflett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Isolerad sufflett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Skyddsbågar för baksätet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Säkerhetsbälte och sidoairbag integrerade i framstolarna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 err="1">
                <a:solidFill>
                  <a:prstClr val="black"/>
                </a:solidFill>
                <a:latin typeface="Gill Sans for Saab" charset="0"/>
                <a:cs typeface="Gill Sans for Saab"/>
              </a:rPr>
              <a:t>Easy</a:t>
            </a: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 </a:t>
            </a:r>
            <a:r>
              <a:rPr lang="sv-SE" sz="1200" dirty="0" err="1">
                <a:solidFill>
                  <a:prstClr val="black"/>
                </a:solidFill>
                <a:latin typeface="Gill Sans for Saab" charset="0"/>
                <a:cs typeface="Gill Sans for Saab"/>
              </a:rPr>
              <a:t>entry</a:t>
            </a: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 funktion för baksätespassagerare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Förstärkt chassi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Bildobjek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95192" y="-11113"/>
            <a:ext cx="10801234" cy="763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ktangel med rundade hörn 5"/>
          <p:cNvSpPr/>
          <p:nvPr/>
        </p:nvSpPr>
        <p:spPr>
          <a:xfrm>
            <a:off x="4898073" y="636729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155" name="Platshållare för text 8">
            <a:hlinkClick r:id="rId3" action="ppaction://hlinksldjump"/>
          </p:cNvPr>
          <p:cNvSpPr txBox="1">
            <a:spLocks/>
          </p:cNvSpPr>
          <p:nvPr/>
        </p:nvSpPr>
        <p:spPr bwMode="auto">
          <a:xfrm>
            <a:off x="4938712" y="634365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 txBox="1">
            <a:spLocks/>
          </p:cNvSpPr>
          <p:nvPr/>
        </p:nvSpPr>
        <p:spPr bwMode="auto">
          <a:xfrm>
            <a:off x="639128" y="-193040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4000" dirty="0">
                <a:solidFill>
                  <a:srgbClr val="7F7F7F"/>
                </a:solidFill>
                <a:latin typeface="Gill Sans for Saab"/>
              </a:rPr>
              <a:t>Nya Saab 9-5</a:t>
            </a:r>
          </a:p>
        </p:txBody>
      </p:sp>
      <p:sp>
        <p:nvSpPr>
          <p:cNvPr id="5" name="Platshållare för text 5"/>
          <p:cNvSpPr txBox="1">
            <a:spLocks/>
          </p:cNvSpPr>
          <p:nvPr/>
        </p:nvSpPr>
        <p:spPr>
          <a:xfrm>
            <a:off x="639128" y="1910080"/>
            <a:ext cx="4809887" cy="5233988"/>
          </a:xfrm>
          <a:prstGeom prst="rect">
            <a:avLst/>
          </a:prstGeom>
        </p:spPr>
        <p:txBody>
          <a:bodyPr vert="horz" lIns="99551" tIns="49775" rIns="99551" bIns="49775"/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Motorer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2.8l V6 turbo 300 hk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2.0l  L4 turbo 220 hk bensin &amp; </a:t>
            </a:r>
            <a:r>
              <a:rPr lang="sv-SE" sz="1200" dirty="0" err="1">
                <a:latin typeface="Gill Sans for Saab"/>
                <a:cs typeface="Gill Sans for Saab"/>
              </a:rPr>
              <a:t>Biopower</a:t>
            </a:r>
            <a:endParaRPr lang="sv-SE" sz="1200" dirty="0">
              <a:latin typeface="Gill Sans for Saab"/>
              <a:cs typeface="Gill Sans for Saab"/>
            </a:endParaRP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2.0l L4 turbo diesel 160 hk 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2.0l L4 </a:t>
            </a:r>
            <a:r>
              <a:rPr lang="sv-SE" sz="1200" dirty="0" err="1">
                <a:latin typeface="Gill Sans for Saab"/>
                <a:cs typeface="Gill Sans for Saab"/>
              </a:rPr>
              <a:t>twin</a:t>
            </a:r>
            <a:r>
              <a:rPr lang="sv-SE" sz="1200" dirty="0">
                <a:latin typeface="Gill Sans for Saab"/>
                <a:cs typeface="Gill Sans for Saab"/>
              </a:rPr>
              <a:t> turbo diesel 190 hk 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1.6l L4 turbo bensin</a:t>
            </a:r>
          </a:p>
          <a:p>
            <a:pPr lvl="0" eaLnBrk="0" hangingPunct="0">
              <a:spcBef>
                <a:spcPct val="20000"/>
              </a:spcBef>
            </a:pPr>
            <a:endParaRPr lang="sv-SE" sz="1200" dirty="0">
              <a:latin typeface="Gill Sans for Saab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lang="sv-SE" noProof="0" dirty="0">
                <a:solidFill>
                  <a:srgbClr val="7F7F7F"/>
                </a:solidFill>
                <a:latin typeface="Gill Sans for Saab"/>
                <a:cs typeface="Gill Sans for Saab"/>
              </a:rPr>
              <a:t>Egenskaper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Gill Sans for Saab"/>
              <a:ea typeface="ヒラギノ角ゴ Pro W3" charset="-128"/>
              <a:cs typeface="Gill Sans for Saab"/>
            </a:endParaRP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XWD &amp; </a:t>
            </a:r>
            <a:r>
              <a:rPr lang="sv-SE" sz="1200" dirty="0" err="1">
                <a:latin typeface="Gill Sans for Saab"/>
                <a:cs typeface="Gill Sans for Saab"/>
              </a:rPr>
              <a:t>eLSD</a:t>
            </a:r>
            <a:endParaRPr lang="sv-SE" sz="1200" dirty="0">
              <a:latin typeface="Gill Sans for Saab"/>
              <a:cs typeface="Gill Sans for Saab"/>
            </a:endParaRP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</a:t>
            </a:r>
            <a:r>
              <a:rPr lang="sv-SE" sz="1200" dirty="0" err="1">
                <a:latin typeface="Gill Sans for Saab"/>
                <a:cs typeface="Gill Sans for Saab"/>
              </a:rPr>
              <a:t>Head-up</a:t>
            </a:r>
            <a:r>
              <a:rPr lang="sv-SE" sz="1200" dirty="0">
                <a:latin typeface="Gill Sans for Saab"/>
                <a:cs typeface="Gill Sans for Saab"/>
              </a:rPr>
              <a:t> display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Adaptiv farthållare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U-</a:t>
            </a:r>
            <a:r>
              <a:rPr lang="sv-SE" sz="1200" dirty="0" err="1">
                <a:latin typeface="Gill Sans for Saab"/>
                <a:cs typeface="Gill Sans for Saab"/>
              </a:rPr>
              <a:t>rail</a:t>
            </a:r>
            <a:r>
              <a:rPr lang="sv-SE" sz="1200" dirty="0">
                <a:latin typeface="Gill Sans for Saab"/>
                <a:cs typeface="Gill Sans for Saab"/>
              </a:rPr>
              <a:t> och teleskopisk lastavskiljare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Bi-Xenonstrålkastare med Smart </a:t>
            </a:r>
            <a:r>
              <a:rPr lang="sv-SE" sz="1200" dirty="0" err="1">
                <a:latin typeface="Gill Sans for Saab"/>
                <a:cs typeface="Gill Sans for Saab"/>
              </a:rPr>
              <a:t>Beam</a:t>
            </a:r>
            <a:endParaRPr lang="sv-SE" sz="1200" dirty="0">
              <a:latin typeface="Gill Sans for Saab"/>
              <a:cs typeface="Gill Sans for Saab"/>
            </a:endParaRP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Signaturljus fram och bak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Varning vid </a:t>
            </a:r>
            <a:r>
              <a:rPr lang="sv-SE" sz="1200" dirty="0" err="1">
                <a:latin typeface="Gill Sans for Saab"/>
                <a:cs typeface="Gill Sans for Saab"/>
              </a:rPr>
              <a:t>körfältsavvikelse</a:t>
            </a:r>
            <a:r>
              <a:rPr lang="sv-SE" sz="1200" dirty="0">
                <a:latin typeface="Gill Sans for Saab"/>
                <a:cs typeface="Gill Sans for Saab"/>
              </a:rPr>
              <a:t> och trafikmärkesigenkänning 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Avancerad parkeringsassistans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</a:t>
            </a:r>
            <a:r>
              <a:rPr lang="sv-SE" sz="1200" dirty="0" err="1">
                <a:latin typeface="Gill Sans for Saab"/>
                <a:cs typeface="Gill Sans for Saab"/>
              </a:rPr>
              <a:t>DriveSense</a:t>
            </a:r>
            <a:r>
              <a:rPr lang="sv-SE" sz="1200" dirty="0">
                <a:latin typeface="Gill Sans for Saab"/>
                <a:cs typeface="Gill Sans for Saab"/>
              </a:rPr>
              <a:t>, 3-läges kontinuerlig aktiv dämparkontroll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</a:t>
            </a:r>
            <a:r>
              <a:rPr lang="sv-SE" sz="1200" dirty="0" err="1">
                <a:latin typeface="Gill Sans for Saab"/>
                <a:cs typeface="Gill Sans for Saab"/>
              </a:rPr>
              <a:t>Nyckellös</a:t>
            </a:r>
            <a:r>
              <a:rPr lang="sv-SE" sz="1200" dirty="0">
                <a:latin typeface="Gill Sans for Saab"/>
                <a:cs typeface="Gill Sans for Saab"/>
              </a:rPr>
              <a:t> öppning och start/stop knapp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Premium främre och bakre infotainmentsystem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Potentiella hybridlösningar under livslängden </a:t>
            </a:r>
          </a:p>
          <a:p>
            <a:pPr marL="182563" lvl="0" indent="-182563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• 	Ledande i ”real-</a:t>
            </a:r>
            <a:r>
              <a:rPr lang="sv-SE" sz="1200" dirty="0" err="1">
                <a:latin typeface="Gill Sans for Saab"/>
                <a:cs typeface="Gill Sans for Saab"/>
              </a:rPr>
              <a:t>life</a:t>
            </a:r>
            <a:r>
              <a:rPr lang="sv-SE" sz="1200" dirty="0">
                <a:latin typeface="Gill Sans for Saab"/>
                <a:cs typeface="Gill Sans for Saab"/>
              </a:rPr>
              <a:t> </a:t>
            </a:r>
            <a:r>
              <a:rPr lang="sv-SE" sz="1200" dirty="0" err="1">
                <a:latin typeface="Gill Sans for Saab"/>
                <a:cs typeface="Gill Sans for Saab"/>
              </a:rPr>
              <a:t>safety</a:t>
            </a:r>
            <a:r>
              <a:rPr lang="sv-SE" sz="1200" dirty="0">
                <a:latin typeface="Gill Sans for Saab"/>
                <a:cs typeface="Gill Sans for Saab"/>
              </a:rPr>
              <a:t>” och fem stjärnor i NCAP betyg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95191" y="-21273"/>
            <a:ext cx="10801232" cy="763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ktangel med rundade hörn 5"/>
          <p:cNvSpPr/>
          <p:nvPr/>
        </p:nvSpPr>
        <p:spPr>
          <a:xfrm>
            <a:off x="4898073" y="636729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155" name="Platshållare för text 8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4938712" y="634365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 txBox="1">
            <a:spLocks/>
          </p:cNvSpPr>
          <p:nvPr/>
        </p:nvSpPr>
        <p:spPr bwMode="auto">
          <a:xfrm>
            <a:off x="639128" y="-193040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4000">
                <a:solidFill>
                  <a:srgbClr val="7F7F7F"/>
                </a:solidFill>
                <a:latin typeface="Gill Sans for Saab"/>
              </a:rPr>
              <a:t>Saab 9-5 Sedan</a:t>
            </a:r>
          </a:p>
        </p:txBody>
      </p:sp>
      <p:sp>
        <p:nvSpPr>
          <p:cNvPr id="5" name="Platshållare för text 5"/>
          <p:cNvSpPr txBox="1">
            <a:spLocks/>
          </p:cNvSpPr>
          <p:nvPr/>
        </p:nvSpPr>
        <p:spPr>
          <a:xfrm>
            <a:off x="639128" y="1855787"/>
            <a:ext cx="4809887" cy="5233988"/>
          </a:xfrm>
          <a:prstGeom prst="rect">
            <a:avLst/>
          </a:prstGeom>
        </p:spPr>
        <p:txBody>
          <a:bodyPr vert="horz" lIns="99551" tIns="49775" rIns="99551" bIns="49775"/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Motorer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3 bensinmotorer, 5 varianter 150-230 hk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2 dieselmotorer, 2 varianter 125-177 hk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 </a:t>
            </a:r>
          </a:p>
          <a:p>
            <a:pPr lvl="0" eaLnBrk="0" hangingPunct="0">
              <a:spcBef>
                <a:spcPct val="20000"/>
              </a:spcBef>
              <a:defRPr/>
            </a:pPr>
            <a:r>
              <a:rPr lang="sv-SE" dirty="0">
                <a:solidFill>
                  <a:srgbClr val="7F7F7F"/>
                </a:solidFill>
                <a:latin typeface="Gill Sans for Saab"/>
                <a:cs typeface="Gill Sans for Saab"/>
              </a:rPr>
              <a:t>Växellådor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Manuell 5-växlad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Automatisk 4- och 5-växlad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 err="1">
                <a:latin typeface="Gill Sans for Saab"/>
                <a:cs typeface="Gill Sans for Saab"/>
              </a:rPr>
              <a:t>Sensonic</a:t>
            </a:r>
            <a:r>
              <a:rPr lang="sv-SE" sz="1200" dirty="0">
                <a:latin typeface="Gill Sans for Saab"/>
                <a:cs typeface="Gill Sans for Saab"/>
              </a:rPr>
              <a:t> som tillval</a:t>
            </a:r>
          </a:p>
          <a:p>
            <a:pPr lvl="0" eaLnBrk="0" hangingPunct="0">
              <a:spcBef>
                <a:spcPct val="20000"/>
              </a:spcBef>
            </a:pPr>
            <a:endParaRPr lang="sv-SE" sz="1200" dirty="0">
              <a:latin typeface="Gill Sans for Saab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Egenskaper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Asymmetrisk turboladdning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Överlägsen krocksäkerhet inkl. SAHR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Mycket bekväma stolar och säten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Stolsvärme och ventilerade stolar som tillval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Automatisk klimatkontroll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Mycket välutrustad bil jämfört med konkurrenterna</a:t>
            </a:r>
            <a:endParaRPr lang="sv-SE" dirty="0">
              <a:solidFill>
                <a:prstClr val="black"/>
              </a:solidFill>
              <a:latin typeface="Gill Sans for Saab" charset="0"/>
              <a:cs typeface="Gill Sans for Saab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Bildobjek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95191" y="-11113"/>
            <a:ext cx="10801232" cy="763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ktangel med rundade hörn 5"/>
          <p:cNvSpPr/>
          <p:nvPr/>
        </p:nvSpPr>
        <p:spPr>
          <a:xfrm>
            <a:off x="4898073" y="6367293"/>
            <a:ext cx="914427" cy="417853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155" name="Platshållare för text 8">
            <a:hlinkClick r:id="rId3" action="ppaction://hlinksldjump"/>
          </p:cNvPr>
          <p:cNvSpPr txBox="1">
            <a:spLocks/>
          </p:cNvSpPr>
          <p:nvPr/>
        </p:nvSpPr>
        <p:spPr bwMode="auto">
          <a:xfrm>
            <a:off x="4938712" y="6343650"/>
            <a:ext cx="8737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5" rIns="99551" bIns="49775" anchor="ctr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500" dirty="0">
                <a:solidFill>
                  <a:srgbClr val="7F7F7F"/>
                </a:solidFill>
                <a:latin typeface="Gill Sans for Saab"/>
                <a:ea typeface="Gill Sans for Saab"/>
                <a:cs typeface="Gill Sans for Saab"/>
              </a:rPr>
              <a:t>Tillbaka</a:t>
            </a:r>
            <a:endParaRPr lang="sv-SE" sz="2000" dirty="0">
              <a:solidFill>
                <a:srgbClr val="7F7F7F"/>
              </a:solidFill>
              <a:latin typeface="Gill Sans for Saab"/>
              <a:ea typeface="Gill Sans for Saab"/>
              <a:cs typeface="Gill Sans for Saab"/>
            </a:endParaRPr>
          </a:p>
        </p:txBody>
      </p:sp>
      <p:sp>
        <p:nvSpPr>
          <p:cNvPr id="4" name="Rubrik 3"/>
          <p:cNvSpPr txBox="1">
            <a:spLocks/>
          </p:cNvSpPr>
          <p:nvPr/>
        </p:nvSpPr>
        <p:spPr bwMode="auto">
          <a:xfrm>
            <a:off x="639128" y="-193040"/>
            <a:ext cx="762415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51" tIns="49775" rIns="99551" bIns="49775" numCol="1" anchor="b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ts val="3800"/>
              </a:lnSpc>
            </a:pPr>
            <a:r>
              <a:rPr lang="sv-SE" sz="4000">
                <a:solidFill>
                  <a:srgbClr val="7F7F7F"/>
                </a:solidFill>
                <a:latin typeface="Gill Sans for Saab"/>
              </a:rPr>
              <a:t>Saab 9-5 Wagon</a:t>
            </a:r>
          </a:p>
        </p:txBody>
      </p:sp>
      <p:sp>
        <p:nvSpPr>
          <p:cNvPr id="7" name="Platshållare för text 5"/>
          <p:cNvSpPr txBox="1">
            <a:spLocks/>
          </p:cNvSpPr>
          <p:nvPr/>
        </p:nvSpPr>
        <p:spPr>
          <a:xfrm>
            <a:off x="639128" y="1855787"/>
            <a:ext cx="4809887" cy="5233988"/>
          </a:xfrm>
          <a:prstGeom prst="rect">
            <a:avLst/>
          </a:prstGeom>
        </p:spPr>
        <p:txBody>
          <a:bodyPr vert="horz" lIns="99551" tIns="49775" rIns="99551" bIns="49775"/>
          <a:lstStyle/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Motorer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3 bensinmotorer, 5 varianter 150-230 hk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2 dieselmotorer, 2 varianter 125-177 hk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 </a:t>
            </a:r>
          </a:p>
          <a:p>
            <a:pPr lvl="0" eaLnBrk="0" hangingPunct="0">
              <a:spcBef>
                <a:spcPct val="20000"/>
              </a:spcBef>
              <a:defRPr/>
            </a:pPr>
            <a:r>
              <a:rPr lang="sv-SE" dirty="0">
                <a:solidFill>
                  <a:srgbClr val="7F7F7F"/>
                </a:solidFill>
                <a:latin typeface="Gill Sans for Saab"/>
                <a:cs typeface="Gill Sans for Saab"/>
              </a:rPr>
              <a:t>Växellådor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Manuell 5-växlad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>
                <a:latin typeface="Gill Sans for Saab"/>
                <a:cs typeface="Gill Sans for Saab"/>
              </a:rPr>
              <a:t>Automatisk 4- och 5-växlad </a:t>
            </a:r>
          </a:p>
          <a:p>
            <a:pPr lvl="0" eaLnBrk="0" hangingPunct="0">
              <a:spcBef>
                <a:spcPct val="20000"/>
              </a:spcBef>
            </a:pPr>
            <a:r>
              <a:rPr lang="sv-SE" sz="1200" dirty="0" err="1">
                <a:latin typeface="Gill Sans for Saab"/>
                <a:cs typeface="Gill Sans for Saab"/>
              </a:rPr>
              <a:t>Sensonic</a:t>
            </a:r>
            <a:r>
              <a:rPr lang="sv-SE" sz="1200" dirty="0">
                <a:latin typeface="Gill Sans for Saab"/>
                <a:cs typeface="Gill Sans for Saab"/>
              </a:rPr>
              <a:t> som tillval</a:t>
            </a:r>
          </a:p>
          <a:p>
            <a:pPr lvl="0" eaLnBrk="0" hangingPunct="0">
              <a:spcBef>
                <a:spcPct val="20000"/>
              </a:spcBef>
            </a:pPr>
            <a:endParaRPr lang="sv-SE" sz="1200" dirty="0">
              <a:latin typeface="Gill Sans for Saab"/>
              <a:cs typeface="Gill Sans for Saab"/>
            </a:endParaRPr>
          </a:p>
          <a:p>
            <a:pPr marL="0" marR="0" lvl="0" indent="0" algn="l" defTabSz="4968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-52"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Gill Sans for Saab"/>
                <a:ea typeface="ヒラギノ角ゴ Pro W3" charset="-128"/>
                <a:cs typeface="Gill Sans for Saab"/>
              </a:rPr>
              <a:t>Egenskaper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Asymmetrisk turboladdning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Överlägsen krocksäkerhet inkl. SAHR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Mycket bekväma stolar och säten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Stolsvärme och ventilerade stolar som tillval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Automatisk klimatkontroll</a:t>
            </a:r>
          </a:p>
          <a:p>
            <a:pPr marL="177800" lvl="1" indent="-177800" eaLnBrk="0" hangingPunct="0">
              <a:spcBef>
                <a:spcPct val="20000"/>
              </a:spcBef>
              <a:buFont typeface="Arial"/>
              <a:buChar char="•"/>
            </a:pPr>
            <a:r>
              <a:rPr lang="sv-SE" sz="1200" dirty="0">
                <a:solidFill>
                  <a:prstClr val="black"/>
                </a:solidFill>
                <a:latin typeface="Gill Sans for Saab" charset="0"/>
                <a:cs typeface="Gill Sans for Saab"/>
              </a:rPr>
              <a:t>Mycket välutrustad bil jämfört med konkurrenterna</a:t>
            </a:r>
            <a:endParaRPr lang="sv-SE" dirty="0">
              <a:solidFill>
                <a:prstClr val="black"/>
              </a:solidFill>
              <a:latin typeface="Gill Sans for Saab" charset="0"/>
              <a:cs typeface="Gill Sans for Sa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42917</TotalTime>
  <Words>1761</Words>
  <Application>Microsoft Office PowerPoint</Application>
  <PresentationFormat>Custom</PresentationFormat>
  <Paragraphs>573</Paragraphs>
  <Slides>69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69</vt:i4>
      </vt:variant>
    </vt:vector>
  </HeadingPairs>
  <TitlesOfParts>
    <vt:vector size="78" baseType="lpstr">
      <vt:lpstr>Arial</vt:lpstr>
      <vt:lpstr>Calibri</vt:lpstr>
      <vt:lpstr>Geneva</vt:lpstr>
      <vt:lpstr>Gill Sans</vt:lpstr>
      <vt:lpstr>Gill Sans for Saab</vt:lpstr>
      <vt:lpstr>Wingdings</vt:lpstr>
      <vt:lpstr>ヒラギノ角ゴ Pro W3</vt:lpstr>
      <vt:lpstr>Office-tema</vt:lpstr>
      <vt:lpstr>Office-tema</vt:lpstr>
      <vt:lpstr>PowerPoint Presentation</vt:lpstr>
      <vt:lpstr>PowerPoint Presentation</vt:lpstr>
      <vt:lpstr>PowerPoint Presentation</vt:lpstr>
      <vt:lpstr>PowerPoint Presentation</vt:lpstr>
      <vt:lpstr>Du är viktig</vt:lpstr>
      <vt:lpstr>PowerPoint Presentation</vt:lpstr>
      <vt:lpstr>PowerPoint Presentation</vt:lpstr>
      <vt:lpstr>PowerPoint Presentation</vt:lpstr>
      <vt:lpstr>Saab Originaldelar är vår bas</vt:lpstr>
      <vt:lpstr>Levererar till över 60 länder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Vårt arv</vt:lpstr>
      <vt:lpstr>Rötterna i flygindustrin</vt:lpstr>
      <vt:lpstr>PowerPoint Presentation</vt:lpstr>
      <vt:lpstr>Innovativa lösningar sedan 1947</vt:lpstr>
      <vt:lpstr>PowerPoint Presentation</vt:lpstr>
      <vt:lpstr>PowerPoint Presentation</vt:lpstr>
      <vt:lpstr>PowerPoint Presentation</vt:lpstr>
      <vt:lpstr>Dagens Saab-bilar</vt:lpstr>
      <vt:lpstr>PowerPoint Presentation</vt:lpstr>
      <vt:lpstr>Saab 9-3</vt:lpstr>
      <vt:lpstr>Saab 9-5</vt:lpstr>
      <vt:lpstr>USA-marknad</vt:lpstr>
      <vt:lpstr>Varumärket</vt:lpstr>
      <vt:lpstr>PowerPoint Presentation</vt:lpstr>
      <vt:lpstr>PowerPoint Presentation</vt:lpstr>
      <vt:lpstr>PowerPoint Presentation</vt:lpstr>
      <vt:lpstr>Ansvarsfull prestanda</vt:lpstr>
      <vt:lpstr>Prisvinnande säkerhet</vt:lpstr>
      <vt:lpstr>Vi fortsätter att bygga  varumärket Saab.</vt:lpstr>
      <vt:lpstr>PowerPoint Presentation</vt:lpstr>
      <vt:lpstr>Entusiaster</vt:lpstr>
      <vt:lpstr>Vi hjälper Saab-ägaren att behålla ”Saab-känslan”</vt:lpstr>
      <vt:lpstr>PowerPoint Presentation</vt:lpstr>
      <vt:lpstr>Originalreservdelar och service</vt:lpstr>
      <vt:lpstr>Vi är Saab- specialister</vt:lpstr>
      <vt:lpstr>En stor försäljningspotential</vt:lpstr>
      <vt:lpstr>Detta kan vi erbjuda kunden:</vt:lpstr>
      <vt:lpstr>All vänskap måste underhållas</vt:lpstr>
      <vt:lpstr>Orio Support</vt:lpstr>
      <vt:lpstr>www.saabparts.com Under denna domän samlas samtliga nationella hemsidor</vt:lpstr>
      <vt:lpstr>PowerPoint Presentation</vt:lpstr>
      <vt:lpstr>PowerPoint Presentation</vt:lpstr>
      <vt:lpstr>Orio Kundtjänst</vt:lpstr>
      <vt:lpstr>EPSI – Electronic Parts  and Service Information</vt:lpstr>
      <vt:lpstr>Saab Academy</vt:lpstr>
      <vt:lpstr>Summering</vt:lpstr>
      <vt:lpstr>Tänk på att alltid visa att du är en  Saab-expert varje gång du träffar en kund.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Saab 9-3 SportSedan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Linus Dahlgren</dc:creator>
  <cp:lastModifiedBy>Michael Backman</cp:lastModifiedBy>
  <cp:revision>181</cp:revision>
  <cp:lastPrinted>2014-05-02T09:30:42Z</cp:lastPrinted>
  <dcterms:created xsi:type="dcterms:W3CDTF">2014-04-16T09:03:06Z</dcterms:created>
  <dcterms:modified xsi:type="dcterms:W3CDTF">2016-11-23T10:29:48Z</dcterms:modified>
</cp:coreProperties>
</file>